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9" r:id="rId4"/>
    <p:sldId id="260" r:id="rId5"/>
    <p:sldId id="258" r:id="rId6"/>
    <p:sldId id="261" r:id="rId7"/>
    <p:sldId id="262" r:id="rId8"/>
    <p:sldId id="263" r:id="rId9"/>
    <p:sldId id="268" r:id="rId10"/>
    <p:sldId id="267" r:id="rId11"/>
    <p:sldId id="269" r:id="rId12"/>
    <p:sldId id="271" r:id="rId13"/>
    <p:sldId id="264" r:id="rId14"/>
    <p:sldId id="266" r:id="rId15"/>
    <p:sldId id="265" r:id="rId16"/>
    <p:sldId id="272"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5" autoAdjust="0"/>
    <p:restoredTop sz="94660"/>
  </p:normalViewPr>
  <p:slideViewPr>
    <p:cSldViewPr>
      <p:cViewPr varScale="1">
        <p:scale>
          <a:sx n="62" d="100"/>
          <a:sy n="62" d="100"/>
        </p:scale>
        <p:origin x="148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21D03FF-4B3D-4DE9-B52C-316938AA92C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id="{7CB30746-F55C-4D50-B8D8-9E76D705BC7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34DA2701-E03B-46FC-B3A4-DDB8DCB367E1}"/>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5080C49E-35CF-403A-98A7-DC62ED5E94E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24715E2A-7E86-47EC-817B-852E47BB4C33}"/>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a:extLst>
              <a:ext uri="{FF2B5EF4-FFF2-40B4-BE49-F238E27FC236}">
                <a16:creationId xmlns:a16="http://schemas.microsoft.com/office/drawing/2014/main" id="{18EC767D-85E1-4761-BD1A-541858B2A49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84019C1-3B41-480F-A59B-9780B53E6E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D5D79EAC-E6A7-45A5-99EA-E73009E524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E0C324-C1C6-471D-BD48-51A21B048F59}" type="slidenum">
              <a:rPr lang="en-US" altLang="en-US" smtClean="0"/>
              <a:pPr>
                <a:spcBef>
                  <a:spcPct val="0"/>
                </a:spcBef>
              </a:pPr>
              <a:t>1</a:t>
            </a:fld>
            <a:endParaRPr lang="en-US" altLang="en-US"/>
          </a:p>
        </p:txBody>
      </p:sp>
      <p:sp>
        <p:nvSpPr>
          <p:cNvPr id="4099" name="Rectangle 2">
            <a:extLst>
              <a:ext uri="{FF2B5EF4-FFF2-40B4-BE49-F238E27FC236}">
                <a16:creationId xmlns:a16="http://schemas.microsoft.com/office/drawing/2014/main" id="{017B2619-6CB6-4246-98FB-7DF29F6E4C8B}"/>
              </a:ext>
            </a:extLst>
          </p:cNvPr>
          <p:cNvSpPr>
            <a:spLocks noRot="1" noChangeArrowheads="1" noTextEdit="1"/>
          </p:cNvSpPr>
          <p:nvPr>
            <p:ph type="sldImg"/>
          </p:nvPr>
        </p:nvSpPr>
        <p:spPr>
          <a:ln/>
        </p:spPr>
      </p:sp>
      <p:sp>
        <p:nvSpPr>
          <p:cNvPr id="4100" name="Rectangle 3">
            <a:extLst>
              <a:ext uri="{FF2B5EF4-FFF2-40B4-BE49-F238E27FC236}">
                <a16:creationId xmlns:a16="http://schemas.microsoft.com/office/drawing/2014/main" id="{7F1390EC-3C60-4317-A86D-04C8C3800A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Couer D’ Alene Lake looking west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4F81649-A88D-463D-9ED3-4CC8D3426E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9F4742-893C-453B-984D-1BA8118A442B}" type="slidenum">
              <a:rPr lang="en-US" altLang="en-US" smtClean="0"/>
              <a:pPr>
                <a:spcBef>
                  <a:spcPct val="0"/>
                </a:spcBef>
              </a:pPr>
              <a:t>13</a:t>
            </a:fld>
            <a:endParaRPr lang="en-US" altLang="en-US"/>
          </a:p>
        </p:txBody>
      </p:sp>
      <p:sp>
        <p:nvSpPr>
          <p:cNvPr id="16387" name="Rectangle 2">
            <a:extLst>
              <a:ext uri="{FF2B5EF4-FFF2-40B4-BE49-F238E27FC236}">
                <a16:creationId xmlns:a16="http://schemas.microsoft.com/office/drawing/2014/main" id="{B6DF8C8E-79AB-4079-BCA7-4D0881A27D72}"/>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D58091C2-FB10-4254-8354-3AEFE0AB6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Juneau September 2003  July precip is 4.1”, January is 4.8 inches, Oct 8.3”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C313E8-6F30-4067-8DAE-2E1744D55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9610EF-D979-41A0-9124-942687429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A4011A-1617-4841-A658-0243E4B6FAB2}"/>
              </a:ext>
            </a:extLst>
          </p:cNvPr>
          <p:cNvSpPr>
            <a:spLocks noGrp="1" noChangeArrowheads="1"/>
          </p:cNvSpPr>
          <p:nvPr>
            <p:ph type="sldNum" sz="quarter" idx="12"/>
          </p:nvPr>
        </p:nvSpPr>
        <p:spPr>
          <a:ln/>
        </p:spPr>
        <p:txBody>
          <a:bodyPr/>
          <a:lstStyle>
            <a:lvl1pPr>
              <a:defRPr/>
            </a:lvl1pPr>
          </a:lstStyle>
          <a:p>
            <a:pPr>
              <a:defRPr/>
            </a:pPr>
            <a:fld id="{AEED384A-2E48-426C-88D4-B976F6AC19C4}" type="slidenum">
              <a:rPr lang="en-US" altLang="en-US"/>
              <a:pPr>
                <a:defRPr/>
              </a:pPr>
              <a:t>‹#›</a:t>
            </a:fld>
            <a:endParaRPr lang="en-US" altLang="en-US"/>
          </a:p>
        </p:txBody>
      </p:sp>
    </p:spTree>
    <p:extLst>
      <p:ext uri="{BB962C8B-B14F-4D97-AF65-F5344CB8AC3E}">
        <p14:creationId xmlns:p14="http://schemas.microsoft.com/office/powerpoint/2010/main" val="151390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308A92-A60F-4683-88C0-9256EA8F2E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53738E-A99B-4E50-AAD3-DBACC3E235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AA556A-A03E-431D-AF10-D74C84D39BED}"/>
              </a:ext>
            </a:extLst>
          </p:cNvPr>
          <p:cNvSpPr>
            <a:spLocks noGrp="1" noChangeArrowheads="1"/>
          </p:cNvSpPr>
          <p:nvPr>
            <p:ph type="sldNum" sz="quarter" idx="12"/>
          </p:nvPr>
        </p:nvSpPr>
        <p:spPr>
          <a:ln/>
        </p:spPr>
        <p:txBody>
          <a:bodyPr/>
          <a:lstStyle>
            <a:lvl1pPr>
              <a:defRPr/>
            </a:lvl1pPr>
          </a:lstStyle>
          <a:p>
            <a:pPr>
              <a:defRPr/>
            </a:pPr>
            <a:fld id="{D092B17F-76DE-402E-9782-2A0016A37364}" type="slidenum">
              <a:rPr lang="en-US" altLang="en-US"/>
              <a:pPr>
                <a:defRPr/>
              </a:pPr>
              <a:t>‹#›</a:t>
            </a:fld>
            <a:endParaRPr lang="en-US" altLang="en-US"/>
          </a:p>
        </p:txBody>
      </p:sp>
    </p:spTree>
    <p:extLst>
      <p:ext uri="{BB962C8B-B14F-4D97-AF65-F5344CB8AC3E}">
        <p14:creationId xmlns:p14="http://schemas.microsoft.com/office/powerpoint/2010/main" val="117132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1F5222-C866-4632-A2B1-AD894EB0A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2D6A81-8AC4-4161-B9A9-A7E1D349AA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5F6947-0160-40B7-970B-4ADF2E5355AF}"/>
              </a:ext>
            </a:extLst>
          </p:cNvPr>
          <p:cNvSpPr>
            <a:spLocks noGrp="1" noChangeArrowheads="1"/>
          </p:cNvSpPr>
          <p:nvPr>
            <p:ph type="sldNum" sz="quarter" idx="12"/>
          </p:nvPr>
        </p:nvSpPr>
        <p:spPr>
          <a:ln/>
        </p:spPr>
        <p:txBody>
          <a:bodyPr/>
          <a:lstStyle>
            <a:lvl1pPr>
              <a:defRPr/>
            </a:lvl1pPr>
          </a:lstStyle>
          <a:p>
            <a:pPr>
              <a:defRPr/>
            </a:pPr>
            <a:fld id="{FFB6D006-E088-4B40-B570-CA6EEB62D0CA}" type="slidenum">
              <a:rPr lang="en-US" altLang="en-US"/>
              <a:pPr>
                <a:defRPr/>
              </a:pPr>
              <a:t>‹#›</a:t>
            </a:fld>
            <a:endParaRPr lang="en-US" altLang="en-US"/>
          </a:p>
        </p:txBody>
      </p:sp>
    </p:spTree>
    <p:extLst>
      <p:ext uri="{BB962C8B-B14F-4D97-AF65-F5344CB8AC3E}">
        <p14:creationId xmlns:p14="http://schemas.microsoft.com/office/powerpoint/2010/main" val="107083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92EFCF-CC10-4C3D-8EAD-4B7F1CE457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4018FF-4600-412A-A19F-F4BCFA05D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72EBCD-15FC-45B7-BD7B-8545499F078F}"/>
              </a:ext>
            </a:extLst>
          </p:cNvPr>
          <p:cNvSpPr>
            <a:spLocks noGrp="1" noChangeArrowheads="1"/>
          </p:cNvSpPr>
          <p:nvPr>
            <p:ph type="sldNum" sz="quarter" idx="12"/>
          </p:nvPr>
        </p:nvSpPr>
        <p:spPr>
          <a:ln/>
        </p:spPr>
        <p:txBody>
          <a:bodyPr/>
          <a:lstStyle>
            <a:lvl1pPr>
              <a:defRPr/>
            </a:lvl1pPr>
          </a:lstStyle>
          <a:p>
            <a:pPr>
              <a:defRPr/>
            </a:pPr>
            <a:fld id="{15449CE1-0522-4819-9258-21661FA5493A}" type="slidenum">
              <a:rPr lang="en-US" altLang="en-US"/>
              <a:pPr>
                <a:defRPr/>
              </a:pPr>
              <a:t>‹#›</a:t>
            </a:fld>
            <a:endParaRPr lang="en-US" altLang="en-US"/>
          </a:p>
        </p:txBody>
      </p:sp>
    </p:spTree>
    <p:extLst>
      <p:ext uri="{BB962C8B-B14F-4D97-AF65-F5344CB8AC3E}">
        <p14:creationId xmlns:p14="http://schemas.microsoft.com/office/powerpoint/2010/main" val="146393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F556A7-E7E3-4BDE-826A-051E59CA4C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40758F-6BC7-458D-BAD6-3866FA21D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E0B00C-73D5-4C81-8DAC-FCCB5E49FD4E}"/>
              </a:ext>
            </a:extLst>
          </p:cNvPr>
          <p:cNvSpPr>
            <a:spLocks noGrp="1" noChangeArrowheads="1"/>
          </p:cNvSpPr>
          <p:nvPr>
            <p:ph type="sldNum" sz="quarter" idx="12"/>
          </p:nvPr>
        </p:nvSpPr>
        <p:spPr>
          <a:ln/>
        </p:spPr>
        <p:txBody>
          <a:bodyPr/>
          <a:lstStyle>
            <a:lvl1pPr>
              <a:defRPr/>
            </a:lvl1pPr>
          </a:lstStyle>
          <a:p>
            <a:pPr>
              <a:defRPr/>
            </a:pPr>
            <a:fld id="{CC107732-9AC0-45A5-88FE-D93B9F1DE383}" type="slidenum">
              <a:rPr lang="en-US" altLang="en-US"/>
              <a:pPr>
                <a:defRPr/>
              </a:pPr>
              <a:t>‹#›</a:t>
            </a:fld>
            <a:endParaRPr lang="en-US" altLang="en-US"/>
          </a:p>
        </p:txBody>
      </p:sp>
    </p:spTree>
    <p:extLst>
      <p:ext uri="{BB962C8B-B14F-4D97-AF65-F5344CB8AC3E}">
        <p14:creationId xmlns:p14="http://schemas.microsoft.com/office/powerpoint/2010/main" val="209858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057B70-80FA-444B-821E-954B5843B1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71BD32-9745-4ED4-A1B3-85AF26B89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267BA2-6345-4B77-AA38-7807079C73CB}"/>
              </a:ext>
            </a:extLst>
          </p:cNvPr>
          <p:cNvSpPr>
            <a:spLocks noGrp="1" noChangeArrowheads="1"/>
          </p:cNvSpPr>
          <p:nvPr>
            <p:ph type="sldNum" sz="quarter" idx="12"/>
          </p:nvPr>
        </p:nvSpPr>
        <p:spPr>
          <a:ln/>
        </p:spPr>
        <p:txBody>
          <a:bodyPr/>
          <a:lstStyle>
            <a:lvl1pPr>
              <a:defRPr/>
            </a:lvl1pPr>
          </a:lstStyle>
          <a:p>
            <a:pPr>
              <a:defRPr/>
            </a:pPr>
            <a:fld id="{DB8924FD-2AB8-457C-83BB-04A92DF3AC2E}" type="slidenum">
              <a:rPr lang="en-US" altLang="en-US"/>
              <a:pPr>
                <a:defRPr/>
              </a:pPr>
              <a:t>‹#›</a:t>
            </a:fld>
            <a:endParaRPr lang="en-US" altLang="en-US"/>
          </a:p>
        </p:txBody>
      </p:sp>
    </p:spTree>
    <p:extLst>
      <p:ext uri="{BB962C8B-B14F-4D97-AF65-F5344CB8AC3E}">
        <p14:creationId xmlns:p14="http://schemas.microsoft.com/office/powerpoint/2010/main" val="109452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C0E50E-5041-494F-B489-CED1ACD354D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3877C7-FE07-48AA-BE61-5EF07EAC18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79FD99F-D0D9-4BAF-823B-07C7FB24CA6D}"/>
              </a:ext>
            </a:extLst>
          </p:cNvPr>
          <p:cNvSpPr>
            <a:spLocks noGrp="1" noChangeArrowheads="1"/>
          </p:cNvSpPr>
          <p:nvPr>
            <p:ph type="sldNum" sz="quarter" idx="12"/>
          </p:nvPr>
        </p:nvSpPr>
        <p:spPr>
          <a:ln/>
        </p:spPr>
        <p:txBody>
          <a:bodyPr/>
          <a:lstStyle>
            <a:lvl1pPr>
              <a:defRPr/>
            </a:lvl1pPr>
          </a:lstStyle>
          <a:p>
            <a:pPr>
              <a:defRPr/>
            </a:pPr>
            <a:fld id="{9407F355-4EAA-415F-ABD1-8A7CF53AFC36}" type="slidenum">
              <a:rPr lang="en-US" altLang="en-US"/>
              <a:pPr>
                <a:defRPr/>
              </a:pPr>
              <a:t>‹#›</a:t>
            </a:fld>
            <a:endParaRPr lang="en-US" altLang="en-US"/>
          </a:p>
        </p:txBody>
      </p:sp>
    </p:spTree>
    <p:extLst>
      <p:ext uri="{BB962C8B-B14F-4D97-AF65-F5344CB8AC3E}">
        <p14:creationId xmlns:p14="http://schemas.microsoft.com/office/powerpoint/2010/main" val="358306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4AD771-C4C0-4729-B099-09B0825C003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276349D-6F4D-4AD8-BC6C-EC9C12AF7E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A15FAE9-F38E-4342-B9D1-B9498A387C6D}"/>
              </a:ext>
            </a:extLst>
          </p:cNvPr>
          <p:cNvSpPr>
            <a:spLocks noGrp="1" noChangeArrowheads="1"/>
          </p:cNvSpPr>
          <p:nvPr>
            <p:ph type="sldNum" sz="quarter" idx="12"/>
          </p:nvPr>
        </p:nvSpPr>
        <p:spPr>
          <a:ln/>
        </p:spPr>
        <p:txBody>
          <a:bodyPr/>
          <a:lstStyle>
            <a:lvl1pPr>
              <a:defRPr/>
            </a:lvl1pPr>
          </a:lstStyle>
          <a:p>
            <a:pPr>
              <a:defRPr/>
            </a:pPr>
            <a:fld id="{2343E24F-2192-4ACB-B47B-EBA2827D57E7}" type="slidenum">
              <a:rPr lang="en-US" altLang="en-US"/>
              <a:pPr>
                <a:defRPr/>
              </a:pPr>
              <a:t>‹#›</a:t>
            </a:fld>
            <a:endParaRPr lang="en-US" altLang="en-US"/>
          </a:p>
        </p:txBody>
      </p:sp>
    </p:spTree>
    <p:extLst>
      <p:ext uri="{BB962C8B-B14F-4D97-AF65-F5344CB8AC3E}">
        <p14:creationId xmlns:p14="http://schemas.microsoft.com/office/powerpoint/2010/main" val="350239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9600E3-39BB-4762-882F-7F86B89BF4E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27A60AE-1B3A-4D9C-A68D-FC2345DFFD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0FEF7F-11F1-4AD4-B571-F7362DA30EA4}"/>
              </a:ext>
            </a:extLst>
          </p:cNvPr>
          <p:cNvSpPr>
            <a:spLocks noGrp="1" noChangeArrowheads="1"/>
          </p:cNvSpPr>
          <p:nvPr>
            <p:ph type="sldNum" sz="quarter" idx="12"/>
          </p:nvPr>
        </p:nvSpPr>
        <p:spPr>
          <a:ln/>
        </p:spPr>
        <p:txBody>
          <a:bodyPr/>
          <a:lstStyle>
            <a:lvl1pPr>
              <a:defRPr/>
            </a:lvl1pPr>
          </a:lstStyle>
          <a:p>
            <a:pPr>
              <a:defRPr/>
            </a:pPr>
            <a:fld id="{83B69AB4-4556-4076-9EB2-7E1970D44E06}" type="slidenum">
              <a:rPr lang="en-US" altLang="en-US"/>
              <a:pPr>
                <a:defRPr/>
              </a:pPr>
              <a:t>‹#›</a:t>
            </a:fld>
            <a:endParaRPr lang="en-US" altLang="en-US"/>
          </a:p>
        </p:txBody>
      </p:sp>
    </p:spTree>
    <p:extLst>
      <p:ext uri="{BB962C8B-B14F-4D97-AF65-F5344CB8AC3E}">
        <p14:creationId xmlns:p14="http://schemas.microsoft.com/office/powerpoint/2010/main" val="201465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8ABC61-55A9-421E-94AB-E58ED6339D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ECE728C-8DAE-4D29-AA0B-3728517506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8994CD-6A91-4D93-9FD3-FC461C1FB08C}"/>
              </a:ext>
            </a:extLst>
          </p:cNvPr>
          <p:cNvSpPr>
            <a:spLocks noGrp="1" noChangeArrowheads="1"/>
          </p:cNvSpPr>
          <p:nvPr>
            <p:ph type="sldNum" sz="quarter" idx="12"/>
          </p:nvPr>
        </p:nvSpPr>
        <p:spPr>
          <a:ln/>
        </p:spPr>
        <p:txBody>
          <a:bodyPr/>
          <a:lstStyle>
            <a:lvl1pPr>
              <a:defRPr/>
            </a:lvl1pPr>
          </a:lstStyle>
          <a:p>
            <a:pPr>
              <a:defRPr/>
            </a:pPr>
            <a:fld id="{2A46A815-7648-40C9-9935-644D38098097}" type="slidenum">
              <a:rPr lang="en-US" altLang="en-US"/>
              <a:pPr>
                <a:defRPr/>
              </a:pPr>
              <a:t>‹#›</a:t>
            </a:fld>
            <a:endParaRPr lang="en-US" altLang="en-US"/>
          </a:p>
        </p:txBody>
      </p:sp>
    </p:spTree>
    <p:extLst>
      <p:ext uri="{BB962C8B-B14F-4D97-AF65-F5344CB8AC3E}">
        <p14:creationId xmlns:p14="http://schemas.microsoft.com/office/powerpoint/2010/main" val="2813709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A80B64-F796-4498-BD00-85C5FE1B8B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F3BC45-5161-4D98-AC57-340B5BE7B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D7120C-42FC-427A-A157-65B466951392}"/>
              </a:ext>
            </a:extLst>
          </p:cNvPr>
          <p:cNvSpPr>
            <a:spLocks noGrp="1" noChangeArrowheads="1"/>
          </p:cNvSpPr>
          <p:nvPr>
            <p:ph type="sldNum" sz="quarter" idx="12"/>
          </p:nvPr>
        </p:nvSpPr>
        <p:spPr>
          <a:ln/>
        </p:spPr>
        <p:txBody>
          <a:bodyPr/>
          <a:lstStyle>
            <a:lvl1pPr>
              <a:defRPr/>
            </a:lvl1pPr>
          </a:lstStyle>
          <a:p>
            <a:pPr>
              <a:defRPr/>
            </a:pPr>
            <a:fld id="{C7161C2E-2223-4D5C-8E50-381FDFF5F896}" type="slidenum">
              <a:rPr lang="en-US" altLang="en-US"/>
              <a:pPr>
                <a:defRPr/>
              </a:pPr>
              <a:t>‹#›</a:t>
            </a:fld>
            <a:endParaRPr lang="en-US" altLang="en-US"/>
          </a:p>
        </p:txBody>
      </p:sp>
    </p:spTree>
    <p:extLst>
      <p:ext uri="{BB962C8B-B14F-4D97-AF65-F5344CB8AC3E}">
        <p14:creationId xmlns:p14="http://schemas.microsoft.com/office/powerpoint/2010/main" val="20817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A40230-B739-46D7-93BB-70FE2ADCAC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60B2A44-AD9D-404A-B229-309260543BE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D34EB30-6016-414C-89EA-408C79239C8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54CD711-4A2D-4121-A26F-AD9DB6E78B4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195EBA17-91BA-4A5E-ABE7-953DC9FB60C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143F723-991E-457C-B93A-6F8CA42E93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11.mp4"/><Relationship Id="rId7" Type="http://schemas.openxmlformats.org/officeDocument/2006/relationships/image" Target="../media/image24.png"/><Relationship Id="rId2" Type="http://schemas.microsoft.com/office/2007/relationships/media" Target="../media/media11.mp4"/><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video" Target="../media/media12.mp4"/><Relationship Id="rId2" Type="http://schemas.microsoft.com/office/2007/relationships/media" Target="../media/media12.mp4"/><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video" Target="../media/media14.mp4"/><Relationship Id="rId7" Type="http://schemas.openxmlformats.org/officeDocument/2006/relationships/image" Target="../media/image30.png"/><Relationship Id="rId2" Type="http://schemas.microsoft.com/office/2007/relationships/media" Target="../media/media14.mp4"/><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video" Target="../media/media15.mp4"/><Relationship Id="rId2" Type="http://schemas.microsoft.com/office/2007/relationships/media" Target="../media/media15.mp4"/><Relationship Id="rId1" Type="http://schemas.openxmlformats.org/officeDocument/2006/relationships/tags" Target="../tags/tag10.xml"/><Relationship Id="rId5" Type="http://schemas.openxmlformats.org/officeDocument/2006/relationships/image" Target="../media/image3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hyperlink" Target="https://www.youtube.com/watch?v=TwTAAeL0CEw" TargetMode="Externa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video" Target="../media/media9.mp4"/><Relationship Id="rId2" Type="http://schemas.microsoft.com/office/2007/relationships/media" Target="../media/media9.mp4"/><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B66D9A0-D993-4FC4-998B-101BDABAC4AA}"/>
              </a:ext>
            </a:extLst>
          </p:cNvPr>
          <p:cNvSpPr>
            <a:spLocks noGrp="1" noChangeArrowheads="1"/>
          </p:cNvSpPr>
          <p:nvPr>
            <p:ph type="ctrTitle"/>
          </p:nvPr>
        </p:nvSpPr>
        <p:spPr>
          <a:xfrm>
            <a:off x="685800" y="2130425"/>
            <a:ext cx="7772400" cy="1527175"/>
          </a:xfrm>
        </p:spPr>
        <p:txBody>
          <a:bodyPr/>
          <a:lstStyle/>
          <a:p>
            <a:pPr eaLnBrk="1" hangingPunct="1"/>
            <a:r>
              <a:rPr lang="en-US" altLang="en-US" b="1" dirty="0"/>
              <a:t>CLIMATES OF THE PACIFIC NORTHWEST </a:t>
            </a:r>
            <a:r>
              <a:rPr lang="en-US" altLang="en-US" sz="3200" b="1" dirty="0"/>
              <a:t>(mouse over box in lower right for audio access.  All slides have audio)</a:t>
            </a:r>
            <a:br>
              <a:rPr lang="en-US" altLang="en-US" sz="3200" b="1" dirty="0"/>
            </a:br>
            <a:endParaRPr lang="en-US" altLang="en-US" sz="3200" b="1" dirty="0"/>
          </a:p>
        </p:txBody>
      </p:sp>
      <p:pic>
        <p:nvPicPr>
          <p:cNvPr id="2" name="Video 1">
            <a:hlinkClick r:id="" action="ppaction://media"/>
            <a:extLst>
              <a:ext uri="{FF2B5EF4-FFF2-40B4-BE49-F238E27FC236}">
                <a16:creationId xmlns:a16="http://schemas.microsoft.com/office/drawing/2014/main" id="{939BF1B9-40F6-4C6A-AC0C-F4C37B13A5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789"/>
    </mc:Choice>
    <mc:Fallback>
      <p:transition spd="slow" advTm="5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21F19FDA-1CAD-4D3D-AE63-5FECD4E7F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2819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a:extLst>
              <a:ext uri="{FF2B5EF4-FFF2-40B4-BE49-F238E27FC236}">
                <a16:creationId xmlns:a16="http://schemas.microsoft.com/office/drawing/2014/main" id="{091299AF-A443-481C-91D5-D75E2F3F6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90800"/>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a:extLst>
              <a:ext uri="{FF2B5EF4-FFF2-40B4-BE49-F238E27FC236}">
                <a16:creationId xmlns:a16="http://schemas.microsoft.com/office/drawing/2014/main" id="{9800E730-2EE4-4C59-9798-27813AE3C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724400"/>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a:extLst>
              <a:ext uri="{FF2B5EF4-FFF2-40B4-BE49-F238E27FC236}">
                <a16:creationId xmlns:a16="http://schemas.microsoft.com/office/drawing/2014/main" id="{57756504-106D-4B50-B833-DB61B2C260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71475"/>
            <a:ext cx="274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2">
            <a:extLst>
              <a:ext uri="{FF2B5EF4-FFF2-40B4-BE49-F238E27FC236}">
                <a16:creationId xmlns:a16="http://schemas.microsoft.com/office/drawing/2014/main" id="{871C4585-1CCF-4335-AC98-F9B60A473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2801938"/>
            <a:ext cx="270827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4">
            <a:extLst>
              <a:ext uri="{FF2B5EF4-FFF2-40B4-BE49-F238E27FC236}">
                <a16:creationId xmlns:a16="http://schemas.microsoft.com/office/drawing/2014/main" id="{ADD6ED8A-54BB-4967-BCE9-452765848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3113" y="48006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6">
            <a:extLst>
              <a:ext uri="{FF2B5EF4-FFF2-40B4-BE49-F238E27FC236}">
                <a16:creationId xmlns:a16="http://schemas.microsoft.com/office/drawing/2014/main" id="{522C7B40-8B97-44CF-9BC7-D7ABEEFE82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3000" y="1420813"/>
            <a:ext cx="25146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8">
            <a:extLst>
              <a:ext uri="{FF2B5EF4-FFF2-40B4-BE49-F238E27FC236}">
                <a16:creationId xmlns:a16="http://schemas.microsoft.com/office/drawing/2014/main" id="{F3C1EDD7-788E-4602-8EB4-CCE24EA8DD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0150" y="3871913"/>
            <a:ext cx="25558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Box 19">
            <a:extLst>
              <a:ext uri="{FF2B5EF4-FFF2-40B4-BE49-F238E27FC236}">
                <a16:creationId xmlns:a16="http://schemas.microsoft.com/office/drawing/2014/main" id="{1402AE49-BC8B-40E5-9F23-A9088C2BF28F}"/>
              </a:ext>
            </a:extLst>
          </p:cNvPr>
          <p:cNvSpPr txBox="1">
            <a:spLocks noChangeArrowheads="1"/>
          </p:cNvSpPr>
          <p:nvPr/>
        </p:nvSpPr>
        <p:spPr bwMode="auto">
          <a:xfrm>
            <a:off x="457200" y="0"/>
            <a:ext cx="2444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N. CA to Cent OR</a:t>
            </a:r>
          </a:p>
        </p:txBody>
      </p:sp>
      <p:sp>
        <p:nvSpPr>
          <p:cNvPr id="12299" name="TextBox 20">
            <a:extLst>
              <a:ext uri="{FF2B5EF4-FFF2-40B4-BE49-F238E27FC236}">
                <a16:creationId xmlns:a16="http://schemas.microsoft.com/office/drawing/2014/main" id="{85DD94B6-D87F-4D54-AB28-05B59FDC277D}"/>
              </a:ext>
            </a:extLst>
          </p:cNvPr>
          <p:cNvSpPr txBox="1">
            <a:spLocks noChangeArrowheads="1"/>
          </p:cNvSpPr>
          <p:nvPr/>
        </p:nvSpPr>
        <p:spPr bwMode="auto">
          <a:xfrm>
            <a:off x="3506788" y="41275"/>
            <a:ext cx="1912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N OR to N WA</a:t>
            </a:r>
          </a:p>
        </p:txBody>
      </p:sp>
      <p:sp>
        <p:nvSpPr>
          <p:cNvPr id="12300" name="TextBox 21">
            <a:extLst>
              <a:ext uri="{FF2B5EF4-FFF2-40B4-BE49-F238E27FC236}">
                <a16:creationId xmlns:a16="http://schemas.microsoft.com/office/drawing/2014/main" id="{764176FE-AD50-46A6-AC0F-610D81095141}"/>
              </a:ext>
            </a:extLst>
          </p:cNvPr>
          <p:cNvSpPr txBox="1">
            <a:spLocks noChangeArrowheads="1"/>
          </p:cNvSpPr>
          <p:nvPr/>
        </p:nvSpPr>
        <p:spPr bwMode="auto">
          <a:xfrm>
            <a:off x="6624638" y="41275"/>
            <a:ext cx="206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BC to Juneau AK</a:t>
            </a:r>
          </a:p>
        </p:txBody>
      </p:sp>
      <p:cxnSp>
        <p:nvCxnSpPr>
          <p:cNvPr id="24" name="Straight Connector 23">
            <a:extLst>
              <a:ext uri="{FF2B5EF4-FFF2-40B4-BE49-F238E27FC236}">
                <a16:creationId xmlns:a16="http://schemas.microsoft.com/office/drawing/2014/main" id="{525EDE9D-7288-4245-8505-6F55040F6695}"/>
              </a:ext>
            </a:extLst>
          </p:cNvPr>
          <p:cNvCxnSpPr/>
          <p:nvPr/>
        </p:nvCxnSpPr>
        <p:spPr>
          <a:xfrm>
            <a:off x="3048000" y="533400"/>
            <a:ext cx="0" cy="60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A7656F-33E1-43FF-B13B-AC51858C6367}"/>
              </a:ext>
            </a:extLst>
          </p:cNvPr>
          <p:cNvCxnSpPr>
            <a:cxnSpLocks/>
          </p:cNvCxnSpPr>
          <p:nvPr/>
        </p:nvCxnSpPr>
        <p:spPr>
          <a:xfrm>
            <a:off x="6096000" y="409575"/>
            <a:ext cx="76200" cy="6219825"/>
          </a:xfrm>
          <a:prstGeom prst="line">
            <a:avLst/>
          </a:prstGeom>
        </p:spPr>
        <p:style>
          <a:lnRef idx="1">
            <a:schemeClr val="accent1"/>
          </a:lnRef>
          <a:fillRef idx="0">
            <a:schemeClr val="accent1"/>
          </a:fillRef>
          <a:effectRef idx="0">
            <a:schemeClr val="accent1"/>
          </a:effectRef>
          <a:fontRef idx="minor">
            <a:schemeClr val="tx1"/>
          </a:fontRef>
        </p:style>
      </p:cxnSp>
      <p:sp>
        <p:nvSpPr>
          <p:cNvPr id="12303" name="TextBox 27">
            <a:extLst>
              <a:ext uri="{FF2B5EF4-FFF2-40B4-BE49-F238E27FC236}">
                <a16:creationId xmlns:a16="http://schemas.microsoft.com/office/drawing/2014/main" id="{53BB99BA-DD29-41C3-BE44-6678F92F0FF0}"/>
              </a:ext>
            </a:extLst>
          </p:cNvPr>
          <p:cNvSpPr txBox="1">
            <a:spLocks noChangeArrowheads="1"/>
          </p:cNvSpPr>
          <p:nvPr/>
        </p:nvSpPr>
        <p:spPr bwMode="auto">
          <a:xfrm>
            <a:off x="7010400" y="1066800"/>
            <a:ext cx="1219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Tofino precip</a:t>
            </a:r>
          </a:p>
          <a:p>
            <a:pPr>
              <a:spcBef>
                <a:spcPct val="0"/>
              </a:spcBef>
              <a:buFontTx/>
              <a:buNone/>
            </a:pPr>
            <a:endParaRPr lang="en-US" altLang="en-US" sz="1100"/>
          </a:p>
        </p:txBody>
      </p:sp>
      <p:pic>
        <p:nvPicPr>
          <p:cNvPr id="2" name="Video 1">
            <a:hlinkClick r:id="" action="ppaction://media"/>
            <a:extLst>
              <a:ext uri="{FF2B5EF4-FFF2-40B4-BE49-F238E27FC236}">
                <a16:creationId xmlns:a16="http://schemas.microsoft.com/office/drawing/2014/main" id="{0F4FB10F-B0A2-4444-AEA0-AE5B7B5A10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2799"/>
    </mc:Choice>
    <mc:Fallback>
      <p:transition spd="slow" advTm="23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C00FD8E-EA6B-404D-9BF6-3C8165DC41EE}"/>
              </a:ext>
            </a:extLst>
          </p:cNvPr>
          <p:cNvSpPr>
            <a:spLocks noGrp="1" noChangeArrowheads="1"/>
          </p:cNvSpPr>
          <p:nvPr>
            <p:ph type="title"/>
          </p:nvPr>
        </p:nvSpPr>
        <p:spPr>
          <a:xfrm>
            <a:off x="382588" y="274638"/>
            <a:ext cx="8229600" cy="639762"/>
          </a:xfrm>
        </p:spPr>
        <p:txBody>
          <a:bodyPr/>
          <a:lstStyle/>
          <a:p>
            <a:r>
              <a:rPr lang="en-US" altLang="en-US" sz="2800" dirty="0"/>
              <a:t>Precipitation Seasonality East of Cascades</a:t>
            </a:r>
            <a:br>
              <a:rPr lang="en-US" altLang="en-US" sz="2800" dirty="0"/>
            </a:br>
            <a:r>
              <a:rPr lang="en-US" altLang="en-US" sz="1600" dirty="0"/>
              <a:t>(ignore the audio part about misplaced Missoula slide, its now there)</a:t>
            </a:r>
          </a:p>
        </p:txBody>
      </p:sp>
      <p:sp>
        <p:nvSpPr>
          <p:cNvPr id="13315" name="Text Placeholder 2">
            <a:extLst>
              <a:ext uri="{FF2B5EF4-FFF2-40B4-BE49-F238E27FC236}">
                <a16:creationId xmlns:a16="http://schemas.microsoft.com/office/drawing/2014/main" id="{CAA24A50-A40E-4EA2-9DA0-791626B1BF50}"/>
              </a:ext>
            </a:extLst>
          </p:cNvPr>
          <p:cNvSpPr>
            <a:spLocks noGrp="1" noChangeArrowheads="1"/>
          </p:cNvSpPr>
          <p:nvPr>
            <p:ph type="body" idx="1"/>
          </p:nvPr>
        </p:nvSpPr>
        <p:spPr>
          <a:xfrm>
            <a:off x="457200" y="1066800"/>
            <a:ext cx="4040188" cy="838200"/>
          </a:xfrm>
        </p:spPr>
        <p:txBody>
          <a:bodyPr/>
          <a:lstStyle/>
          <a:p>
            <a:r>
              <a:rPr lang="en-US" altLang="en-US" b="0" dirty="0"/>
              <a:t>In Columbia River Watershed of WA, OR, ID:</a:t>
            </a:r>
          </a:p>
        </p:txBody>
      </p:sp>
      <p:sp>
        <p:nvSpPr>
          <p:cNvPr id="13316" name="Content Placeholder 3">
            <a:extLst>
              <a:ext uri="{FF2B5EF4-FFF2-40B4-BE49-F238E27FC236}">
                <a16:creationId xmlns:a16="http://schemas.microsoft.com/office/drawing/2014/main" id="{D646B4EE-4C55-4DEF-A98C-98A6094E956F}"/>
              </a:ext>
            </a:extLst>
          </p:cNvPr>
          <p:cNvSpPr>
            <a:spLocks noGrp="1" noChangeArrowheads="1"/>
          </p:cNvSpPr>
          <p:nvPr>
            <p:ph sz="half" idx="2"/>
          </p:nvPr>
        </p:nvSpPr>
        <p:spPr>
          <a:xfrm>
            <a:off x="457200" y="2057400"/>
            <a:ext cx="4040188" cy="4068763"/>
          </a:xfrm>
        </p:spPr>
        <p:txBody>
          <a:bodyPr/>
          <a:lstStyle/>
          <a:p>
            <a:r>
              <a:rPr lang="en-US" altLang="en-US" sz="1800"/>
              <a:t>Still winter max, summer min, like west side, but</a:t>
            </a:r>
          </a:p>
          <a:p>
            <a:r>
              <a:rPr lang="en-US" altLang="en-US" sz="1800"/>
              <a:t>Typical </a:t>
            </a:r>
            <a:r>
              <a:rPr lang="en-US" altLang="en-US" sz="1800" u="sng"/>
              <a:t>spring secondary max</a:t>
            </a:r>
            <a:r>
              <a:rPr lang="en-US" altLang="en-US" sz="1800"/>
              <a:t>, caused by heated surface convection: Cent &amp; E WA, N. ID, interior OR (except SE &amp; S Cent. (Basin &amp; Range, with spring max.)</a:t>
            </a:r>
          </a:p>
          <a:p>
            <a:endParaRPr lang="en-US" altLang="en-US" sz="2000"/>
          </a:p>
        </p:txBody>
      </p:sp>
      <p:sp>
        <p:nvSpPr>
          <p:cNvPr id="13317" name="Text Placeholder 4">
            <a:extLst>
              <a:ext uri="{FF2B5EF4-FFF2-40B4-BE49-F238E27FC236}">
                <a16:creationId xmlns:a16="http://schemas.microsoft.com/office/drawing/2014/main" id="{DB977863-8313-427B-87F2-F1913137F8A0}"/>
              </a:ext>
            </a:extLst>
          </p:cNvPr>
          <p:cNvSpPr>
            <a:spLocks noGrp="1" noChangeArrowheads="1"/>
          </p:cNvSpPr>
          <p:nvPr>
            <p:ph type="body" sz="quarter" idx="3"/>
          </p:nvPr>
        </p:nvSpPr>
        <p:spPr>
          <a:xfrm>
            <a:off x="5011738" y="1066800"/>
            <a:ext cx="3827462" cy="1295400"/>
          </a:xfrm>
        </p:spPr>
        <p:txBody>
          <a:bodyPr/>
          <a:lstStyle/>
          <a:p>
            <a:r>
              <a:rPr lang="en-US" altLang="en-US" sz="2000" b="0" dirty="0"/>
              <a:t>But Missoula MT, still west of Continental Divide, looks more like Helena MT, definitely E of Divide with strong spring max.</a:t>
            </a:r>
          </a:p>
        </p:txBody>
      </p:sp>
      <p:pic>
        <p:nvPicPr>
          <p:cNvPr id="13318" name="Content Placeholder 11">
            <a:extLst>
              <a:ext uri="{FF2B5EF4-FFF2-40B4-BE49-F238E27FC236}">
                <a16:creationId xmlns:a16="http://schemas.microsoft.com/office/drawing/2014/main" id="{CC6A9EF1-98DB-4D96-949B-B0A67E78D0D9}"/>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20713" y="4191000"/>
            <a:ext cx="3762375" cy="2392363"/>
          </a:xfrm>
        </p:spPr>
      </p:pic>
      <p:pic>
        <p:nvPicPr>
          <p:cNvPr id="13319" name="Picture 2" descr="Average Rainfall for Helena, Montana">
            <a:extLst>
              <a:ext uri="{FF2B5EF4-FFF2-40B4-BE49-F238E27FC236}">
                <a16:creationId xmlns:a16="http://schemas.microsoft.com/office/drawing/2014/main" id="{E710317C-7530-4E5D-9BCB-5A1EEA4A20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495800"/>
            <a:ext cx="38100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deo 1">
            <a:hlinkClick r:id="" action="ppaction://media"/>
            <a:extLst>
              <a:ext uri="{FF2B5EF4-FFF2-40B4-BE49-F238E27FC236}">
                <a16:creationId xmlns:a16="http://schemas.microsoft.com/office/drawing/2014/main" id="{5F4F0861-D9A0-4ED1-BCC1-72AD0C066D8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8033651" y="5943599"/>
            <a:ext cx="1200934" cy="900701"/>
          </a:xfrm>
          <a:prstGeom prst="rect">
            <a:avLst/>
          </a:prstGeom>
        </p:spPr>
      </p:pic>
      <p:pic>
        <p:nvPicPr>
          <p:cNvPr id="4" name="Picture 3">
            <a:extLst>
              <a:ext uri="{FF2B5EF4-FFF2-40B4-BE49-F238E27FC236}">
                <a16:creationId xmlns:a16="http://schemas.microsoft.com/office/drawing/2014/main" id="{C3ECE37B-B12B-465D-990E-29A6324CB0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1464" y="2362201"/>
            <a:ext cx="3827462" cy="19812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2783"/>
    </mc:Choice>
    <mc:Fallback>
      <p:transition spd="slow" advTm="23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a:extLst>
              <a:ext uri="{FF2B5EF4-FFF2-40B4-BE49-F238E27FC236}">
                <a16:creationId xmlns:a16="http://schemas.microsoft.com/office/drawing/2014/main" id="{E4AA774A-1139-4C98-9DFD-7AE8932BA524}"/>
              </a:ext>
            </a:extLst>
          </p:cNvPr>
          <p:cNvSpPr>
            <a:spLocks noGrp="1" noChangeArrowheads="1"/>
          </p:cNvSpPr>
          <p:nvPr>
            <p:ph type="title"/>
          </p:nvPr>
        </p:nvSpPr>
        <p:spPr/>
        <p:txBody>
          <a:bodyPr/>
          <a:lstStyle/>
          <a:p>
            <a:r>
              <a:rPr lang="en-US" altLang="en-US" sz="2800" dirty="0"/>
              <a:t>Summary: The west side winter wet summer dry pattern holds up well from N. CA past Vancouver Island, but not to Juneau</a:t>
            </a:r>
          </a:p>
        </p:txBody>
      </p:sp>
      <p:sp>
        <p:nvSpPr>
          <p:cNvPr id="14339" name="Content Placeholder 3">
            <a:extLst>
              <a:ext uri="{FF2B5EF4-FFF2-40B4-BE49-F238E27FC236}">
                <a16:creationId xmlns:a16="http://schemas.microsoft.com/office/drawing/2014/main" id="{E4C5B11B-8FF2-462B-8613-D9B0D9665340}"/>
              </a:ext>
            </a:extLst>
          </p:cNvPr>
          <p:cNvSpPr>
            <a:spLocks noGrp="1" noChangeArrowheads="1"/>
          </p:cNvSpPr>
          <p:nvPr>
            <p:ph idx="1"/>
          </p:nvPr>
        </p:nvSpPr>
        <p:spPr>
          <a:xfrm>
            <a:off x="457200" y="1905000"/>
            <a:ext cx="8229600" cy="4221163"/>
          </a:xfrm>
        </p:spPr>
        <p:txBody>
          <a:bodyPr/>
          <a:lstStyle/>
          <a:p>
            <a:r>
              <a:rPr lang="en-US" altLang="en-US" sz="2400" dirty="0"/>
              <a:t>In areas between coastal mountains and Rockies, the pattern holds but with a spring secondary max in WA, OR &amp; ID</a:t>
            </a:r>
          </a:p>
          <a:p>
            <a:r>
              <a:rPr lang="en-US" altLang="en-US" sz="2400" dirty="0"/>
              <a:t>Transitioning into the Rockies, in virtually all of BC, W Montana, W Wyoming, spring maximum pattern emerges, and is dominant</a:t>
            </a:r>
          </a:p>
          <a:p>
            <a:r>
              <a:rPr lang="en-US" altLang="en-US" sz="2400" dirty="0"/>
              <a:t>Fall 2020 students:  the Mass reading focuses more on </a:t>
            </a:r>
            <a:r>
              <a:rPr lang="en-US" altLang="en-US" sz="2400" u="sng" dirty="0"/>
              <a:t>geographic</a:t>
            </a:r>
            <a:r>
              <a:rPr lang="en-US" altLang="en-US" sz="2400" dirty="0"/>
              <a:t> differences in precipitation: such as dry Medford and the Olympic </a:t>
            </a:r>
            <a:r>
              <a:rPr lang="en-US" altLang="en-US" sz="2400" dirty="0" err="1"/>
              <a:t>rainshadow</a:t>
            </a:r>
            <a:r>
              <a:rPr lang="en-US" altLang="en-US" sz="2400" dirty="0"/>
              <a:t> in W.</a:t>
            </a:r>
          </a:p>
          <a:p>
            <a:pPr marL="0" indent="0">
              <a:buNone/>
            </a:pPr>
            <a:r>
              <a:rPr lang="en-US" altLang="en-US" sz="2400" dirty="0"/>
              <a:t>    Washington</a:t>
            </a:r>
          </a:p>
          <a:p>
            <a:endParaRPr lang="en-US" altLang="en-US" sz="2400" dirty="0"/>
          </a:p>
          <a:p>
            <a:endParaRPr lang="en-US" altLang="en-US" sz="2400" dirty="0"/>
          </a:p>
        </p:txBody>
      </p:sp>
      <p:pic>
        <p:nvPicPr>
          <p:cNvPr id="2" name="Video 1">
            <a:hlinkClick r:id="" action="ppaction://media"/>
            <a:extLst>
              <a:ext uri="{FF2B5EF4-FFF2-40B4-BE49-F238E27FC236}">
                <a16:creationId xmlns:a16="http://schemas.microsoft.com/office/drawing/2014/main" id="{2DE371C2-9C1C-4383-B10B-1065E0D0F54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6634"/>
    </mc:Choice>
    <mc:Fallback>
      <p:transition spd="slow" advTm="7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6C6E262E-16EB-4B16-9705-517558D147C8}"/>
              </a:ext>
            </a:extLst>
          </p:cNvPr>
          <p:cNvSpPr>
            <a:spLocks noGrp="1" noChangeArrowheads="1"/>
          </p:cNvSpPr>
          <p:nvPr>
            <p:ph type="title"/>
          </p:nvPr>
        </p:nvSpPr>
        <p:spPr>
          <a:xfrm>
            <a:off x="0" y="274638"/>
            <a:ext cx="9144000" cy="1143000"/>
          </a:xfrm>
        </p:spPr>
        <p:txBody>
          <a:bodyPr/>
          <a:lstStyle/>
          <a:p>
            <a:pPr eaLnBrk="1" hangingPunct="1"/>
            <a:r>
              <a:rPr lang="en-US" altLang="en-US" sz="4000" b="1"/>
              <a:t>Juneau, AK in September, near the rainiest time of year (October: 8.3”)</a:t>
            </a:r>
          </a:p>
        </p:txBody>
      </p:sp>
      <p:pic>
        <p:nvPicPr>
          <p:cNvPr id="2" name="Video 1">
            <a:hlinkClick r:id="" action="ppaction://media"/>
            <a:extLst>
              <a:ext uri="{FF2B5EF4-FFF2-40B4-BE49-F238E27FC236}">
                <a16:creationId xmlns:a16="http://schemas.microsoft.com/office/drawing/2014/main" id="{3C35F9F2-EA5A-4DE3-8113-E8959DC77C5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9"/>
    </mc:Choice>
    <mc:Fallback>
      <p:transition spd="slow" advTm="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4">
            <a:extLst>
              <a:ext uri="{FF2B5EF4-FFF2-40B4-BE49-F238E27FC236}">
                <a16:creationId xmlns:a16="http://schemas.microsoft.com/office/drawing/2014/main" id="{12DC7471-312A-4AAB-BA30-8A08F557C6AE}"/>
              </a:ext>
            </a:extLst>
          </p:cNvPr>
          <p:cNvGraphicFramePr>
            <a:graphicFrameLocks noChangeAspect="1"/>
          </p:cNvGraphicFramePr>
          <p:nvPr/>
        </p:nvGraphicFramePr>
        <p:xfrm>
          <a:off x="1323975" y="609600"/>
          <a:ext cx="7362825" cy="5410200"/>
        </p:xfrm>
        <a:graphic>
          <a:graphicData uri="http://schemas.openxmlformats.org/presentationml/2006/ole">
            <mc:AlternateContent xmlns:mc="http://schemas.openxmlformats.org/markup-compatibility/2006">
              <mc:Choice xmlns:v="urn:schemas-microsoft-com:vml" Requires="v">
                <p:oleObj spid="_x0000_s17415" name="Chart" r:id="rId5" imgW="6496140" imgH="3686175" progId="Excel.Chart.8">
                  <p:embed/>
                </p:oleObj>
              </mc:Choice>
              <mc:Fallback>
                <p:oleObj name="Chart" r:id="rId5" imgW="6496140" imgH="3686175" progId="Excel.Char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975" y="609600"/>
                        <a:ext cx="73628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Video 1">
            <a:hlinkClick r:id="" action="ppaction://media"/>
            <a:extLst>
              <a:ext uri="{FF2B5EF4-FFF2-40B4-BE49-F238E27FC236}">
                <a16:creationId xmlns:a16="http://schemas.microsoft.com/office/drawing/2014/main" id="{02BB534D-7F29-4390-B6F8-39767EC5F97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166"/>
    </mc:Choice>
    <mc:Fallback>
      <p:transition spd="slow" advTm="1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14F8934-B985-45A1-88B2-8718C71701F8}"/>
              </a:ext>
            </a:extLst>
          </p:cNvPr>
          <p:cNvSpPr>
            <a:spLocks noGrp="1" noChangeArrowheads="1"/>
          </p:cNvSpPr>
          <p:nvPr>
            <p:ph type="title"/>
          </p:nvPr>
        </p:nvSpPr>
        <p:spPr/>
        <p:txBody>
          <a:bodyPr/>
          <a:lstStyle/>
          <a:p>
            <a:pPr eaLnBrk="1" hangingPunct="1"/>
            <a:r>
              <a:rPr lang="en-US" altLang="en-US" sz="3200" dirty="0"/>
              <a:t>Mesoscale Circulations &amp; Climates</a:t>
            </a:r>
          </a:p>
        </p:txBody>
      </p:sp>
      <p:sp>
        <p:nvSpPr>
          <p:cNvPr id="18435" name="Rectangle 3">
            <a:extLst>
              <a:ext uri="{FF2B5EF4-FFF2-40B4-BE49-F238E27FC236}">
                <a16:creationId xmlns:a16="http://schemas.microsoft.com/office/drawing/2014/main" id="{8A81B15B-058D-4D2D-B227-B57DFECA33B2}"/>
              </a:ext>
            </a:extLst>
          </p:cNvPr>
          <p:cNvSpPr>
            <a:spLocks noGrp="1" noChangeArrowheads="1"/>
          </p:cNvSpPr>
          <p:nvPr>
            <p:ph type="body" idx="1"/>
          </p:nvPr>
        </p:nvSpPr>
        <p:spPr>
          <a:xfrm>
            <a:off x="457200" y="1295400"/>
            <a:ext cx="8229600" cy="4830763"/>
          </a:xfrm>
        </p:spPr>
        <p:txBody>
          <a:bodyPr/>
          <a:lstStyle/>
          <a:p>
            <a:pPr eaLnBrk="1" hangingPunct="1"/>
            <a:r>
              <a:rPr lang="en-US" altLang="en-US" sz="2000" dirty="0"/>
              <a:t>Background: the battle between continental and marine air masses is mediated by topography.</a:t>
            </a:r>
          </a:p>
          <a:p>
            <a:pPr eaLnBrk="1" hangingPunct="1"/>
            <a:r>
              <a:rPr lang="en-US" altLang="en-US" sz="2000" dirty="0"/>
              <a:t>Special cases:</a:t>
            </a:r>
          </a:p>
          <a:p>
            <a:pPr lvl="1" eaLnBrk="1" hangingPunct="1"/>
            <a:r>
              <a:rPr lang="en-US" altLang="en-US" sz="2000" dirty="0"/>
              <a:t>Sea breeze systems and Pacific marine air intrusions of summer</a:t>
            </a:r>
          </a:p>
          <a:p>
            <a:pPr lvl="1" eaLnBrk="1" hangingPunct="1"/>
            <a:r>
              <a:rPr lang="en-US" altLang="en-US" sz="2000" dirty="0"/>
              <a:t>Continental polar air outbreaks and related storms of fall &amp; winter</a:t>
            </a:r>
          </a:p>
        </p:txBody>
      </p:sp>
      <p:pic>
        <p:nvPicPr>
          <p:cNvPr id="2" name="Video 1">
            <a:hlinkClick r:id="" action="ppaction://media"/>
            <a:extLst>
              <a:ext uri="{FF2B5EF4-FFF2-40B4-BE49-F238E27FC236}">
                <a16:creationId xmlns:a16="http://schemas.microsoft.com/office/drawing/2014/main" id="{73E73BAD-2EA4-45FA-9259-4412FF90409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4994"/>
    </mc:Choice>
    <mc:Fallback>
      <p:transition spd="slow" advTm="5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0ACB-B7FB-4699-BE42-E842618A5A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613626-014F-4844-9765-8C0AD66A0784}"/>
              </a:ext>
            </a:extLst>
          </p:cNvPr>
          <p:cNvSpPr>
            <a:spLocks noGrp="1"/>
          </p:cNvSpPr>
          <p:nvPr>
            <p:ph idx="1"/>
          </p:nvPr>
        </p:nvSpPr>
        <p:spPr/>
        <p:txBody>
          <a:bodyPr/>
          <a:lstStyle/>
          <a:p>
            <a:pPr marL="0" indent="0">
              <a:buNone/>
            </a:pPr>
            <a:endParaRPr lang="en-US" dirty="0"/>
          </a:p>
        </p:txBody>
      </p:sp>
      <p:sp>
        <p:nvSpPr>
          <p:cNvPr id="9" name="Freeform: Shape 8">
            <a:extLst>
              <a:ext uri="{FF2B5EF4-FFF2-40B4-BE49-F238E27FC236}">
                <a16:creationId xmlns:a16="http://schemas.microsoft.com/office/drawing/2014/main" id="{052B44BD-3CCB-4E5E-BA89-C3E51D36B773}"/>
              </a:ext>
            </a:extLst>
          </p:cNvPr>
          <p:cNvSpPr/>
          <p:nvPr/>
        </p:nvSpPr>
        <p:spPr>
          <a:xfrm>
            <a:off x="472611" y="4561601"/>
            <a:ext cx="8209052" cy="768028"/>
          </a:xfrm>
          <a:custGeom>
            <a:avLst/>
            <a:gdLst>
              <a:gd name="connsiteX0" fmla="*/ 0 w 8209052"/>
              <a:gd name="connsiteY0" fmla="*/ 760412 h 768028"/>
              <a:gd name="connsiteX1" fmla="*/ 164387 w 8209052"/>
              <a:gd name="connsiteY1" fmla="*/ 750138 h 768028"/>
              <a:gd name="connsiteX2" fmla="*/ 493160 w 8209052"/>
              <a:gd name="connsiteY2" fmla="*/ 750138 h 768028"/>
              <a:gd name="connsiteX3" fmla="*/ 791110 w 8209052"/>
              <a:gd name="connsiteY3" fmla="*/ 503559 h 768028"/>
              <a:gd name="connsiteX4" fmla="*/ 1294544 w 8209052"/>
              <a:gd name="connsiteY4" fmla="*/ 616574 h 768028"/>
              <a:gd name="connsiteX5" fmla="*/ 1438382 w 8209052"/>
              <a:gd name="connsiteY5" fmla="*/ 719316 h 768028"/>
              <a:gd name="connsiteX6" fmla="*/ 2671281 w 8209052"/>
              <a:gd name="connsiteY6" fmla="*/ 709042 h 768028"/>
              <a:gd name="connsiteX7" fmla="*/ 3421295 w 8209052"/>
              <a:gd name="connsiteY7" fmla="*/ 287801 h 768028"/>
              <a:gd name="connsiteX8" fmla="*/ 3842535 w 8209052"/>
              <a:gd name="connsiteY8" fmla="*/ 277527 h 768028"/>
              <a:gd name="connsiteX9" fmla="*/ 4017196 w 8209052"/>
              <a:gd name="connsiteY9" fmla="*/ 400817 h 768028"/>
              <a:gd name="connsiteX10" fmla="*/ 4438436 w 8209052"/>
              <a:gd name="connsiteY10" fmla="*/ 215882 h 768028"/>
              <a:gd name="connsiteX11" fmla="*/ 4715838 w 8209052"/>
              <a:gd name="connsiteY11" fmla="*/ 125 h 768028"/>
              <a:gd name="connsiteX12" fmla="*/ 5106256 w 8209052"/>
              <a:gd name="connsiteY12" fmla="*/ 246705 h 768028"/>
              <a:gd name="connsiteX13" fmla="*/ 5424755 w 8209052"/>
              <a:gd name="connsiteY13" fmla="*/ 596026 h 768028"/>
              <a:gd name="connsiteX14" fmla="*/ 6554913 w 8209052"/>
              <a:gd name="connsiteY14" fmla="*/ 606300 h 768028"/>
              <a:gd name="connsiteX15" fmla="*/ 7407668 w 8209052"/>
              <a:gd name="connsiteY15" fmla="*/ 554929 h 768028"/>
              <a:gd name="connsiteX16" fmla="*/ 7859731 w 8209052"/>
              <a:gd name="connsiteY16" fmla="*/ 565203 h 768028"/>
              <a:gd name="connsiteX17" fmla="*/ 8209052 w 8209052"/>
              <a:gd name="connsiteY17" fmla="*/ 554929 h 768028"/>
              <a:gd name="connsiteX18" fmla="*/ 0 w 8209052"/>
              <a:gd name="connsiteY18" fmla="*/ 760412 h 76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09052" h="768028">
                <a:moveTo>
                  <a:pt x="0" y="760412"/>
                </a:moveTo>
                <a:cubicBezTo>
                  <a:pt x="41097" y="756131"/>
                  <a:pt x="82194" y="751850"/>
                  <a:pt x="164387" y="750138"/>
                </a:cubicBezTo>
                <a:cubicBezTo>
                  <a:pt x="246580" y="748426"/>
                  <a:pt x="388706" y="791234"/>
                  <a:pt x="493160" y="750138"/>
                </a:cubicBezTo>
                <a:cubicBezTo>
                  <a:pt x="597614" y="709042"/>
                  <a:pt x="657546" y="525820"/>
                  <a:pt x="791110" y="503559"/>
                </a:cubicBezTo>
                <a:cubicBezTo>
                  <a:pt x="924674" y="481298"/>
                  <a:pt x="1186665" y="580614"/>
                  <a:pt x="1294544" y="616574"/>
                </a:cubicBezTo>
                <a:cubicBezTo>
                  <a:pt x="1402423" y="652534"/>
                  <a:pt x="1208926" y="703905"/>
                  <a:pt x="1438382" y="719316"/>
                </a:cubicBezTo>
                <a:cubicBezTo>
                  <a:pt x="1667838" y="734727"/>
                  <a:pt x="2340796" y="780961"/>
                  <a:pt x="2671281" y="709042"/>
                </a:cubicBezTo>
                <a:cubicBezTo>
                  <a:pt x="3001767" y="637123"/>
                  <a:pt x="3226086" y="359720"/>
                  <a:pt x="3421295" y="287801"/>
                </a:cubicBezTo>
                <a:cubicBezTo>
                  <a:pt x="3616504" y="215882"/>
                  <a:pt x="3743218" y="258691"/>
                  <a:pt x="3842535" y="277527"/>
                </a:cubicBezTo>
                <a:cubicBezTo>
                  <a:pt x="3941852" y="296363"/>
                  <a:pt x="3917879" y="411091"/>
                  <a:pt x="4017196" y="400817"/>
                </a:cubicBezTo>
                <a:cubicBezTo>
                  <a:pt x="4116513" y="390543"/>
                  <a:pt x="4321996" y="282664"/>
                  <a:pt x="4438436" y="215882"/>
                </a:cubicBezTo>
                <a:cubicBezTo>
                  <a:pt x="4554876" y="149100"/>
                  <a:pt x="4604535" y="-5012"/>
                  <a:pt x="4715838" y="125"/>
                </a:cubicBezTo>
                <a:cubicBezTo>
                  <a:pt x="4827141" y="5262"/>
                  <a:pt x="4988103" y="147388"/>
                  <a:pt x="5106256" y="246705"/>
                </a:cubicBezTo>
                <a:cubicBezTo>
                  <a:pt x="5224409" y="346022"/>
                  <a:pt x="5183312" y="536093"/>
                  <a:pt x="5424755" y="596026"/>
                </a:cubicBezTo>
                <a:cubicBezTo>
                  <a:pt x="5666198" y="655958"/>
                  <a:pt x="6224428" y="613149"/>
                  <a:pt x="6554913" y="606300"/>
                </a:cubicBezTo>
                <a:cubicBezTo>
                  <a:pt x="6885398" y="599451"/>
                  <a:pt x="7190198" y="561778"/>
                  <a:pt x="7407668" y="554929"/>
                </a:cubicBezTo>
                <a:lnTo>
                  <a:pt x="7859731" y="565203"/>
                </a:lnTo>
                <a:cubicBezTo>
                  <a:pt x="7993295" y="565203"/>
                  <a:pt x="8209052" y="554929"/>
                  <a:pt x="8209052" y="554929"/>
                </a:cubicBezTo>
                <a:lnTo>
                  <a:pt x="0" y="76041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0A9CB3-0C47-4019-AE86-1AF7F76A22D9}"/>
              </a:ext>
            </a:extLst>
          </p:cNvPr>
          <p:cNvSpPr txBox="1"/>
          <p:nvPr/>
        </p:nvSpPr>
        <p:spPr>
          <a:xfrm>
            <a:off x="1981200" y="5440904"/>
            <a:ext cx="1447800" cy="646331"/>
          </a:xfrm>
          <a:prstGeom prst="rect">
            <a:avLst/>
          </a:prstGeom>
          <a:noFill/>
        </p:spPr>
        <p:txBody>
          <a:bodyPr wrap="square" rtlCol="0">
            <a:spAutoFit/>
          </a:bodyPr>
          <a:lstStyle/>
          <a:p>
            <a:r>
              <a:rPr lang="en-US" dirty="0"/>
              <a:t>Willamette </a:t>
            </a:r>
          </a:p>
          <a:p>
            <a:r>
              <a:rPr lang="en-US" dirty="0"/>
              <a:t>Valley</a:t>
            </a:r>
          </a:p>
        </p:txBody>
      </p:sp>
      <p:pic>
        <p:nvPicPr>
          <p:cNvPr id="11" name="Video 10">
            <a:hlinkClick r:id="" action="ppaction://media"/>
            <a:extLst>
              <a:ext uri="{FF2B5EF4-FFF2-40B4-BE49-F238E27FC236}">
                <a16:creationId xmlns:a16="http://schemas.microsoft.com/office/drawing/2014/main" id="{B5ECB7C6-A963-4740-99F7-C5EC520B3D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827408410"/>
      </p:ext>
    </p:extLst>
  </p:cSld>
  <p:clrMapOvr>
    <a:masterClrMapping/>
  </p:clrMapOvr>
  <mc:AlternateContent xmlns:mc="http://schemas.openxmlformats.org/markup-compatibility/2006">
    <mc:Choice xmlns:p14="http://schemas.microsoft.com/office/powerpoint/2010/main" Requires="p14">
      <p:transition spd="slow" p14:dur="2000" advTm="56342"/>
    </mc:Choice>
    <mc:Fallback>
      <p:transition spd="slow" advTm="56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8D139B62-D8F6-4AA8-8356-17261CD6CC3D}"/>
              </a:ext>
            </a:extLst>
          </p:cNvPr>
          <p:cNvSpPr>
            <a:spLocks noGrp="1" noChangeArrowheads="1"/>
          </p:cNvSpPr>
          <p:nvPr>
            <p:ph type="title"/>
          </p:nvPr>
        </p:nvSpPr>
        <p:spPr>
          <a:xfrm>
            <a:off x="457200" y="274638"/>
            <a:ext cx="8305800" cy="1782762"/>
          </a:xfrm>
        </p:spPr>
        <p:txBody>
          <a:bodyPr/>
          <a:lstStyle/>
          <a:p>
            <a:pPr eaLnBrk="1" hangingPunct="1"/>
            <a:r>
              <a:rPr lang="en-US" altLang="en-US" sz="4000"/>
              <a:t>Is there something that all Pacific Northwest climates have in common?</a:t>
            </a:r>
          </a:p>
        </p:txBody>
      </p:sp>
      <p:sp>
        <p:nvSpPr>
          <p:cNvPr id="5123" name="Rectangle 5">
            <a:extLst>
              <a:ext uri="{FF2B5EF4-FFF2-40B4-BE49-F238E27FC236}">
                <a16:creationId xmlns:a16="http://schemas.microsoft.com/office/drawing/2014/main" id="{CCEEC612-A92C-4C85-938C-781757D57A7B}"/>
              </a:ext>
            </a:extLst>
          </p:cNvPr>
          <p:cNvSpPr>
            <a:spLocks noGrp="1" noChangeArrowheads="1"/>
          </p:cNvSpPr>
          <p:nvPr>
            <p:ph type="body" idx="1"/>
          </p:nvPr>
        </p:nvSpPr>
        <p:spPr>
          <a:xfrm>
            <a:off x="457200" y="2667000"/>
            <a:ext cx="8229600" cy="3459163"/>
          </a:xfrm>
        </p:spPr>
        <p:txBody>
          <a:bodyPr/>
          <a:lstStyle/>
          <a:p>
            <a:pPr eaLnBrk="1" hangingPunct="1"/>
            <a:r>
              <a:rPr lang="en-US" altLang="en-US"/>
              <a:t>general impressions of early “settlers”:</a:t>
            </a:r>
          </a:p>
          <a:p>
            <a:pPr eaLnBrk="1" hangingPunct="1"/>
            <a:r>
              <a:rPr lang="en-US" altLang="en-US"/>
              <a:t>dry summers, wetter winters?</a:t>
            </a:r>
          </a:p>
          <a:p>
            <a:pPr eaLnBrk="1" hangingPunct="1">
              <a:buFontTx/>
              <a:buNone/>
            </a:pPr>
            <a:endParaRPr lang="en-US" altLang="en-US"/>
          </a:p>
          <a:p>
            <a:pPr eaLnBrk="1" hangingPunct="1"/>
            <a:endParaRPr lang="en-US" altLang="en-US"/>
          </a:p>
        </p:txBody>
      </p:sp>
      <p:pic>
        <p:nvPicPr>
          <p:cNvPr id="2" name="Video 1">
            <a:hlinkClick r:id="" action="ppaction://media"/>
            <a:extLst>
              <a:ext uri="{FF2B5EF4-FFF2-40B4-BE49-F238E27FC236}">
                <a16:creationId xmlns:a16="http://schemas.microsoft.com/office/drawing/2014/main" id="{451C739A-5394-4EE1-A461-5DAAB5E18EC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4999"/>
    </mc:Choice>
    <mc:Fallback>
      <p:transition spd="slow" advTm="6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B2164F8-07A8-430F-80C2-C2EF3F625122}"/>
              </a:ext>
            </a:extLst>
          </p:cNvPr>
          <p:cNvSpPr>
            <a:spLocks noGrp="1" noChangeArrowheads="1"/>
          </p:cNvSpPr>
          <p:nvPr>
            <p:ph type="title"/>
          </p:nvPr>
        </p:nvSpPr>
        <p:spPr>
          <a:xfrm>
            <a:off x="457200" y="274638"/>
            <a:ext cx="8229600" cy="715962"/>
          </a:xfrm>
        </p:spPr>
        <p:txBody>
          <a:bodyPr/>
          <a:lstStyle/>
          <a:p>
            <a:pPr eaLnBrk="1" hangingPunct="1"/>
            <a:r>
              <a:rPr lang="en-US" altLang="en-US" sz="2800"/>
              <a:t>General PNW Climate Controls</a:t>
            </a:r>
          </a:p>
        </p:txBody>
      </p:sp>
      <p:sp>
        <p:nvSpPr>
          <p:cNvPr id="6147" name="Rectangle 3">
            <a:extLst>
              <a:ext uri="{FF2B5EF4-FFF2-40B4-BE49-F238E27FC236}">
                <a16:creationId xmlns:a16="http://schemas.microsoft.com/office/drawing/2014/main" id="{0CFD8336-BD93-43B7-8F4D-736A854332E2}"/>
              </a:ext>
            </a:extLst>
          </p:cNvPr>
          <p:cNvSpPr>
            <a:spLocks noGrp="1" noChangeArrowheads="1"/>
          </p:cNvSpPr>
          <p:nvPr>
            <p:ph type="body" idx="1"/>
          </p:nvPr>
        </p:nvSpPr>
        <p:spPr/>
        <p:txBody>
          <a:bodyPr/>
          <a:lstStyle/>
          <a:p>
            <a:pPr marL="609600" indent="-609600" eaLnBrk="1" hangingPunct="1">
              <a:buFontTx/>
              <a:buAutoNum type="arabicPeriod"/>
            </a:pPr>
            <a:r>
              <a:rPr lang="en-US" altLang="en-US" sz="2400" b="1"/>
              <a:t>mid-latitude west coast location, compared with others globally:  among the driest summers</a:t>
            </a:r>
          </a:p>
          <a:p>
            <a:pPr marL="609600" indent="-609600" eaLnBrk="1" hangingPunct="1">
              <a:buFontTx/>
              <a:buAutoNum type="arabicPeriod"/>
            </a:pPr>
            <a:r>
              <a:rPr lang="en-US" altLang="en-US" sz="2400" b="1"/>
              <a:t>Pacific Ocean influences: source of moisture, moderates temperature</a:t>
            </a:r>
          </a:p>
          <a:p>
            <a:pPr marL="609600" indent="-609600" eaLnBrk="1" hangingPunct="1">
              <a:buFontTx/>
              <a:buAutoNum type="arabicPeriod"/>
            </a:pPr>
            <a:r>
              <a:rPr lang="en-US" altLang="en-US" sz="2400" b="1"/>
              <a:t>North American continent influences: contributes to extremes in temps. and dry air masses</a:t>
            </a:r>
          </a:p>
          <a:p>
            <a:pPr marL="609600" indent="-609600" eaLnBrk="1" hangingPunct="1">
              <a:buFontTx/>
              <a:buAutoNum type="arabicPeriod"/>
            </a:pPr>
            <a:r>
              <a:rPr lang="en-US" altLang="en-US" sz="2400" b="1"/>
              <a:t>role of surface topography: N-S mountains play key role</a:t>
            </a:r>
          </a:p>
          <a:p>
            <a:pPr marL="609600" indent="-609600" eaLnBrk="1" hangingPunct="1">
              <a:buFontTx/>
              <a:buAutoNum type="arabicPeriod"/>
            </a:pPr>
            <a:r>
              <a:rPr lang="en-US" altLang="en-US" sz="2400" b="1"/>
              <a:t>surface topography and situation in relation to above factors make for local variations in climates</a:t>
            </a:r>
          </a:p>
          <a:p>
            <a:pPr marL="609600" indent="-609600" eaLnBrk="1" hangingPunct="1">
              <a:buFontTx/>
              <a:buNone/>
            </a:pPr>
            <a:endParaRPr lang="en-US" altLang="en-US" sz="2400" b="1"/>
          </a:p>
          <a:p>
            <a:pPr marL="609600" indent="-609600" eaLnBrk="1" hangingPunct="1">
              <a:buFontTx/>
              <a:buAutoNum type="arabicPeriod"/>
            </a:pPr>
            <a:endParaRPr lang="en-US" altLang="en-US" sz="2400"/>
          </a:p>
          <a:p>
            <a:pPr marL="609600" indent="-609600" eaLnBrk="1" hangingPunct="1">
              <a:buFontTx/>
              <a:buNone/>
            </a:pPr>
            <a:endParaRPr lang="en-US" altLang="en-US"/>
          </a:p>
        </p:txBody>
      </p:sp>
      <p:pic>
        <p:nvPicPr>
          <p:cNvPr id="2" name="Video 1">
            <a:hlinkClick r:id="" action="ppaction://media"/>
            <a:extLst>
              <a:ext uri="{FF2B5EF4-FFF2-40B4-BE49-F238E27FC236}">
                <a16:creationId xmlns:a16="http://schemas.microsoft.com/office/drawing/2014/main" id="{42FEB57F-151B-4511-80C3-AB34A7243EE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0588"/>
    </mc:Choice>
    <mc:Fallback>
      <p:transition spd="slow" advTm="19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711EB521-5C18-47C2-93F5-411BC79B8A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396"/>
    </mc:Choice>
    <mc:Fallback>
      <p:transition spd="slow" advTm="6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FEFF494-347C-4AFE-B727-B1EA7D4FB4DC}"/>
              </a:ext>
            </a:extLst>
          </p:cNvPr>
          <p:cNvSpPr>
            <a:spLocks noGrp="1" noChangeArrowheads="1"/>
          </p:cNvSpPr>
          <p:nvPr>
            <p:ph type="title"/>
          </p:nvPr>
        </p:nvSpPr>
        <p:spPr/>
        <p:txBody>
          <a:bodyPr/>
          <a:lstStyle/>
          <a:p>
            <a:pPr eaLnBrk="1" hangingPunct="1"/>
            <a:r>
              <a:rPr lang="en-US" altLang="en-US"/>
              <a:t>Climatic Elements</a:t>
            </a:r>
          </a:p>
        </p:txBody>
      </p:sp>
      <p:sp>
        <p:nvSpPr>
          <p:cNvPr id="7171" name="Rectangle 3">
            <a:extLst>
              <a:ext uri="{FF2B5EF4-FFF2-40B4-BE49-F238E27FC236}">
                <a16:creationId xmlns:a16="http://schemas.microsoft.com/office/drawing/2014/main" id="{2D64186F-67A2-46B7-A4A9-D5852B202AD5}"/>
              </a:ext>
            </a:extLst>
          </p:cNvPr>
          <p:cNvSpPr>
            <a:spLocks noGrp="1" noChangeArrowheads="1"/>
          </p:cNvSpPr>
          <p:nvPr>
            <p:ph type="body" idx="1"/>
          </p:nvPr>
        </p:nvSpPr>
        <p:spPr/>
        <p:txBody>
          <a:bodyPr/>
          <a:lstStyle/>
          <a:p>
            <a:pPr marL="609600" indent="-609600" eaLnBrk="1" hangingPunct="1">
              <a:lnSpc>
                <a:spcPct val="90000"/>
              </a:lnSpc>
              <a:buFontTx/>
              <a:buAutoNum type="arabicPeriod"/>
            </a:pPr>
            <a:r>
              <a:rPr lang="en-US" altLang="en-US" sz="2800"/>
              <a:t>General Winds and Pressure: (see Atlas)</a:t>
            </a:r>
          </a:p>
          <a:p>
            <a:pPr marL="609600" indent="-609600" eaLnBrk="1" hangingPunct="1">
              <a:lnSpc>
                <a:spcPct val="90000"/>
              </a:lnSpc>
              <a:buFontTx/>
              <a:buNone/>
            </a:pPr>
            <a:r>
              <a:rPr lang="en-US" altLang="en-US" sz="2800"/>
              <a:t>      Pacific High – dominant in summer  (dry); Westerlies &amp; mid-latitute cyclones in winter (wet, low pressure)</a:t>
            </a:r>
          </a:p>
          <a:p>
            <a:pPr marL="609600" indent="-609600" eaLnBrk="1" hangingPunct="1">
              <a:lnSpc>
                <a:spcPct val="90000"/>
              </a:lnSpc>
              <a:buFontTx/>
              <a:buNone/>
            </a:pPr>
            <a:r>
              <a:rPr lang="en-US" altLang="en-US" sz="2800"/>
              <a:t>2.   Temperature:  general patterns N to S differences slight, E-W differences large</a:t>
            </a:r>
          </a:p>
          <a:p>
            <a:pPr marL="609600" indent="-609600" eaLnBrk="1" hangingPunct="1">
              <a:lnSpc>
                <a:spcPct val="90000"/>
              </a:lnSpc>
              <a:buFontTx/>
              <a:buNone/>
            </a:pPr>
            <a:r>
              <a:rPr lang="en-US" altLang="en-US" sz="2800"/>
              <a:t>(summer highs:  E-W dif ~20</a:t>
            </a:r>
            <a:r>
              <a:rPr lang="en-US" altLang="en-US" sz="2800">
                <a:cs typeface="Arial" panose="020B0604020202020204" pitchFamily="34" charset="0"/>
              </a:rPr>
              <a:t>°F, N-S 10°F)</a:t>
            </a:r>
          </a:p>
          <a:p>
            <a:pPr marL="609600" indent="-609600" eaLnBrk="1" hangingPunct="1">
              <a:lnSpc>
                <a:spcPct val="90000"/>
              </a:lnSpc>
              <a:buFontTx/>
              <a:buNone/>
            </a:pPr>
            <a:r>
              <a:rPr lang="en-US" altLang="en-US" sz="2800">
                <a:cs typeface="Arial" panose="020B0604020202020204" pitchFamily="34" charset="0"/>
              </a:rPr>
              <a:t>(winter lows: E-W diff ~25°F, N-S 10°F) example:</a:t>
            </a:r>
          </a:p>
          <a:p>
            <a:pPr marL="609600" indent="-609600" eaLnBrk="1" hangingPunct="1">
              <a:lnSpc>
                <a:spcPct val="90000"/>
              </a:lnSpc>
              <a:buFontTx/>
              <a:buNone/>
            </a:pPr>
            <a:r>
              <a:rPr lang="en-US" altLang="en-US" sz="2800">
                <a:cs typeface="Arial" panose="020B0604020202020204" pitchFamily="34" charset="0"/>
              </a:rPr>
              <a:t>Brookings (coast) Jan mean 48°, July 59°</a:t>
            </a:r>
          </a:p>
          <a:p>
            <a:pPr marL="609600" indent="-609600" eaLnBrk="1" hangingPunct="1">
              <a:lnSpc>
                <a:spcPct val="90000"/>
              </a:lnSpc>
              <a:buFontTx/>
              <a:buNone/>
            </a:pPr>
            <a:r>
              <a:rPr lang="en-US" altLang="en-US" sz="2800">
                <a:cs typeface="Arial" panose="020B0604020202020204" pitchFamily="34" charset="0"/>
              </a:rPr>
              <a:t>Rome (SE OR):  29° and 72°</a:t>
            </a:r>
          </a:p>
        </p:txBody>
      </p:sp>
      <p:pic>
        <p:nvPicPr>
          <p:cNvPr id="2" name="Video 1">
            <a:hlinkClick r:id="" action="ppaction://media"/>
            <a:extLst>
              <a:ext uri="{FF2B5EF4-FFF2-40B4-BE49-F238E27FC236}">
                <a16:creationId xmlns:a16="http://schemas.microsoft.com/office/drawing/2014/main" id="{127E6D5C-6034-416C-8D4F-82F28DA0990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7753"/>
    </mc:Choice>
    <mc:Fallback>
      <p:transition spd="slow" advTm="17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D21E6BD-1E9E-4763-8BF6-18B9A645DEB7}"/>
              </a:ext>
            </a:extLst>
          </p:cNvPr>
          <p:cNvSpPr>
            <a:spLocks noGrp="1" noChangeArrowheads="1"/>
          </p:cNvSpPr>
          <p:nvPr>
            <p:ph type="title"/>
          </p:nvPr>
        </p:nvSpPr>
        <p:spPr/>
        <p:txBody>
          <a:bodyPr/>
          <a:lstStyle/>
          <a:p>
            <a:pPr eaLnBrk="1" hangingPunct="1"/>
            <a:r>
              <a:rPr lang="en-US" altLang="en-US" sz="2800"/>
              <a:t>PNW Temp (con’t.)</a:t>
            </a:r>
          </a:p>
        </p:txBody>
      </p:sp>
      <p:sp>
        <p:nvSpPr>
          <p:cNvPr id="8195" name="Rectangle 3">
            <a:extLst>
              <a:ext uri="{FF2B5EF4-FFF2-40B4-BE49-F238E27FC236}">
                <a16:creationId xmlns:a16="http://schemas.microsoft.com/office/drawing/2014/main" id="{FD400F4A-63AE-43F8-9EAD-372618432C41}"/>
              </a:ext>
            </a:extLst>
          </p:cNvPr>
          <p:cNvSpPr>
            <a:spLocks noGrp="1" noChangeArrowheads="1"/>
          </p:cNvSpPr>
          <p:nvPr>
            <p:ph type="body" idx="1"/>
          </p:nvPr>
        </p:nvSpPr>
        <p:spPr/>
        <p:txBody>
          <a:bodyPr/>
          <a:lstStyle/>
          <a:p>
            <a:pPr eaLnBrk="1" hangingPunct="1"/>
            <a:r>
              <a:rPr lang="en-US" altLang="en-US" sz="2800"/>
              <a:t>monthly max reached in interior in late July</a:t>
            </a:r>
          </a:p>
          <a:p>
            <a:pPr eaLnBrk="1" hangingPunct="1"/>
            <a:r>
              <a:rPr lang="en-US" altLang="en-US" sz="2800"/>
              <a:t>mean for daily maximum temps. reached on north coast in Aug and south coast in Sept.</a:t>
            </a:r>
          </a:p>
          <a:p>
            <a:pPr eaLnBrk="1" hangingPunct="1">
              <a:buFontTx/>
              <a:buNone/>
            </a:pPr>
            <a:r>
              <a:rPr lang="en-US" altLang="en-US" sz="2800"/>
              <a:t>    </a:t>
            </a:r>
          </a:p>
          <a:p>
            <a:pPr eaLnBrk="1" hangingPunct="1">
              <a:buFontTx/>
              <a:buNone/>
            </a:pPr>
            <a:endParaRPr lang="en-US" altLang="en-US" sz="2800"/>
          </a:p>
          <a:p>
            <a:pPr eaLnBrk="1" hangingPunct="1"/>
            <a:endParaRPr lang="en-US" altLang="en-US" sz="2800"/>
          </a:p>
        </p:txBody>
      </p:sp>
      <p:pic>
        <p:nvPicPr>
          <p:cNvPr id="2" name="Video 1">
            <a:hlinkClick r:id="" action="ppaction://media"/>
            <a:extLst>
              <a:ext uri="{FF2B5EF4-FFF2-40B4-BE49-F238E27FC236}">
                <a16:creationId xmlns:a16="http://schemas.microsoft.com/office/drawing/2014/main" id="{1C9686DC-537A-4BFC-96CD-F1296ECFD36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5532"/>
    </mc:Choice>
    <mc:Fallback>
      <p:transition spd="slow" advTm="45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94D4C44-3BED-4C61-B501-48D1FDD719B4}"/>
              </a:ext>
            </a:extLst>
          </p:cNvPr>
          <p:cNvSpPr>
            <a:spLocks noGrp="1" noChangeArrowheads="1"/>
          </p:cNvSpPr>
          <p:nvPr>
            <p:ph type="title"/>
          </p:nvPr>
        </p:nvSpPr>
        <p:spPr>
          <a:xfrm>
            <a:off x="457200" y="228600"/>
            <a:ext cx="8229600" cy="685800"/>
          </a:xfrm>
        </p:spPr>
        <p:txBody>
          <a:bodyPr/>
          <a:lstStyle/>
          <a:p>
            <a:pPr eaLnBrk="1" hangingPunct="1"/>
            <a:r>
              <a:rPr lang="en-US" altLang="en-US" sz="3200" dirty="0"/>
              <a:t>PNW Precipitation</a:t>
            </a:r>
          </a:p>
        </p:txBody>
      </p:sp>
      <p:sp>
        <p:nvSpPr>
          <p:cNvPr id="9219" name="Rectangle 3">
            <a:extLst>
              <a:ext uri="{FF2B5EF4-FFF2-40B4-BE49-F238E27FC236}">
                <a16:creationId xmlns:a16="http://schemas.microsoft.com/office/drawing/2014/main" id="{8F2A81DA-366A-474D-9ACA-502491AFF22D}"/>
              </a:ext>
            </a:extLst>
          </p:cNvPr>
          <p:cNvSpPr>
            <a:spLocks noGrp="1" noChangeArrowheads="1"/>
          </p:cNvSpPr>
          <p:nvPr>
            <p:ph type="body" idx="1"/>
          </p:nvPr>
        </p:nvSpPr>
        <p:spPr>
          <a:xfrm>
            <a:off x="457200" y="914400"/>
            <a:ext cx="8686800" cy="5715000"/>
          </a:xfrm>
        </p:spPr>
        <p:txBody>
          <a:bodyPr/>
          <a:lstStyle/>
          <a:p>
            <a:pPr eaLnBrk="1" hangingPunct="1"/>
            <a:r>
              <a:rPr lang="en-US" altLang="en-US" sz="2400" dirty="0"/>
              <a:t>lifting necessary for precipitation:  rising air cools and may reach its dewpoint </a:t>
            </a:r>
            <a:r>
              <a:rPr lang="en-US" altLang="en-US" sz="2400" dirty="0">
                <a:cs typeface="Arial" panose="020B0604020202020204" pitchFamily="34" charset="0"/>
              </a:rPr>
              <a:t>→ condensation → precipitation</a:t>
            </a:r>
          </a:p>
          <a:p>
            <a:pPr eaLnBrk="1" hangingPunct="1">
              <a:buFontTx/>
              <a:buNone/>
            </a:pPr>
            <a:r>
              <a:rPr lang="en-US" altLang="en-US" sz="2400" dirty="0">
                <a:cs typeface="Arial" panose="020B0604020202020204" pitchFamily="34" charset="0"/>
              </a:rPr>
              <a:t>	</a:t>
            </a:r>
            <a:r>
              <a:rPr lang="en-US" altLang="en-US" sz="2400" u="sng" dirty="0">
                <a:cs typeface="Arial" panose="020B0604020202020204" pitchFamily="34" charset="0"/>
              </a:rPr>
              <a:t>3 ways that the atmosphere is lifted</a:t>
            </a:r>
          </a:p>
          <a:p>
            <a:pPr lvl="1" eaLnBrk="1" hangingPunct="1"/>
            <a:r>
              <a:rPr lang="en-US" altLang="en-US" sz="2400" dirty="0"/>
              <a:t>frontal/mid latitude cyclones (low pressure), (peak effect in winter) 2 minute </a:t>
            </a:r>
            <a:r>
              <a:rPr lang="en-US" altLang="en-US" sz="2400" dirty="0">
                <a:hlinkClick r:id="rId5"/>
              </a:rPr>
              <a:t>video</a:t>
            </a:r>
            <a:endParaRPr lang="en-US" altLang="en-US" sz="2400" dirty="0"/>
          </a:p>
          <a:p>
            <a:pPr lvl="1" eaLnBrk="1" hangingPunct="1"/>
            <a:r>
              <a:rPr lang="en-US" altLang="en-US" sz="2400" dirty="0"/>
              <a:t>orographic/topographic  (no seasonality </a:t>
            </a:r>
            <a:r>
              <a:rPr lang="en-US" altLang="en-US" sz="2400" i="1" dirty="0"/>
              <a:t>per se</a:t>
            </a:r>
            <a:r>
              <a:rPr lang="en-US" altLang="en-US" sz="2400" dirty="0"/>
              <a:t>)</a:t>
            </a:r>
          </a:p>
          <a:p>
            <a:pPr lvl="1" eaLnBrk="1" hangingPunct="1">
              <a:buFontTx/>
              <a:buNone/>
            </a:pPr>
            <a:r>
              <a:rPr lang="en-US" altLang="en-US" sz="2400" dirty="0"/>
              <a:t>   coastal hills: 1” annual </a:t>
            </a:r>
            <a:r>
              <a:rPr lang="en-US" altLang="en-US" sz="2400" dirty="0" err="1"/>
              <a:t>precip</a:t>
            </a:r>
            <a:r>
              <a:rPr lang="en-US" altLang="en-US" sz="2400" dirty="0"/>
              <a:t>. increase for each 50’ rise</a:t>
            </a:r>
          </a:p>
          <a:p>
            <a:pPr lvl="1" eaLnBrk="1" hangingPunct="1"/>
            <a:r>
              <a:rPr lang="en-US" altLang="en-US" sz="2400" dirty="0"/>
              <a:t>convective (mostly May through Oct heating, peaking in summer)  affects interior areas most  (often thunderstorms)</a:t>
            </a:r>
          </a:p>
          <a:p>
            <a:pPr lvl="1" eaLnBrk="1" hangingPunct="1">
              <a:buFontTx/>
              <a:buNone/>
            </a:pPr>
            <a:r>
              <a:rPr lang="en-US" altLang="en-US" sz="2400" dirty="0"/>
              <a:t>Also, remember that moisture is necessary for precipitation.</a:t>
            </a:r>
          </a:p>
          <a:p>
            <a:pPr lvl="1" eaLnBrk="1" hangingPunct="1">
              <a:buFontTx/>
              <a:buNone/>
            </a:pPr>
            <a:r>
              <a:rPr lang="en-US" altLang="en-US" sz="2400" dirty="0"/>
              <a:t>	moisture sources: __________   and  __________</a:t>
            </a:r>
            <a:endParaRPr lang="en-US" altLang="en-US" sz="2400" dirty="0">
              <a:solidFill>
                <a:schemeClr val="bg1"/>
              </a:solidFill>
            </a:endParaRPr>
          </a:p>
          <a:p>
            <a:pPr eaLnBrk="1" hangingPunct="1"/>
            <a:r>
              <a:rPr lang="en-US" altLang="en-US" sz="2400" dirty="0">
                <a:solidFill>
                  <a:schemeClr val="bg1"/>
                </a:solidFill>
              </a:rPr>
              <a:t>e </a:t>
            </a:r>
            <a:r>
              <a:rPr lang="en-US" altLang="en-US" sz="2400" dirty="0"/>
              <a:t>interaction of the previous three factors shapes the geographic &amp; temporal variation in precipitation</a:t>
            </a:r>
          </a:p>
        </p:txBody>
      </p:sp>
      <p:pic>
        <p:nvPicPr>
          <p:cNvPr id="2" name="Video 1">
            <a:hlinkClick r:id="" action="ppaction://media"/>
            <a:extLst>
              <a:ext uri="{FF2B5EF4-FFF2-40B4-BE49-F238E27FC236}">
                <a16:creationId xmlns:a16="http://schemas.microsoft.com/office/drawing/2014/main" id="{87492CC6-61BA-4775-9BCA-F582B1C2545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77796"/>
    </mc:Choice>
    <mc:Fallback>
      <p:transition spd="slow" advTm="37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8730F50-2EF8-4450-B5F6-40309D1F1EF6}"/>
              </a:ext>
            </a:extLst>
          </p:cNvPr>
          <p:cNvSpPr>
            <a:spLocks noGrp="1" noChangeArrowheads="1"/>
          </p:cNvSpPr>
          <p:nvPr>
            <p:ph type="title"/>
          </p:nvPr>
        </p:nvSpPr>
        <p:spPr/>
        <p:txBody>
          <a:bodyPr/>
          <a:lstStyle/>
          <a:p>
            <a:pPr eaLnBrk="1" hangingPunct="1"/>
            <a:r>
              <a:rPr lang="en-US" altLang="en-US" sz="3600" b="1"/>
              <a:t>PNW Precipitation (cont)</a:t>
            </a:r>
          </a:p>
        </p:txBody>
      </p:sp>
      <p:sp>
        <p:nvSpPr>
          <p:cNvPr id="10243" name="Rectangle 3">
            <a:extLst>
              <a:ext uri="{FF2B5EF4-FFF2-40B4-BE49-F238E27FC236}">
                <a16:creationId xmlns:a16="http://schemas.microsoft.com/office/drawing/2014/main" id="{F6F4A0AE-BDA7-4C48-9418-D3FD9C49D27C}"/>
              </a:ext>
            </a:extLst>
          </p:cNvPr>
          <p:cNvSpPr>
            <a:spLocks noGrp="1" noChangeArrowheads="1"/>
          </p:cNvSpPr>
          <p:nvPr>
            <p:ph type="body" idx="1"/>
          </p:nvPr>
        </p:nvSpPr>
        <p:spPr>
          <a:xfrm>
            <a:off x="457200" y="1600200"/>
            <a:ext cx="8686800" cy="4876800"/>
          </a:xfrm>
        </p:spPr>
        <p:txBody>
          <a:bodyPr/>
          <a:lstStyle/>
          <a:p>
            <a:pPr eaLnBrk="1" hangingPunct="1">
              <a:lnSpc>
                <a:spcPct val="90000"/>
              </a:lnSpc>
            </a:pPr>
            <a:r>
              <a:rPr lang="en-US" altLang="en-US" sz="2400" b="1">
                <a:solidFill>
                  <a:srgbClr val="FFFF00"/>
                </a:solidFill>
              </a:rPr>
              <a:t>general temporal pattern:  winter wet, summer dry.  Winter is dominated by mid-latitude cyclones, summer by high pressure (particularly in S. part)</a:t>
            </a:r>
          </a:p>
          <a:p>
            <a:pPr eaLnBrk="1" hangingPunct="1">
              <a:lnSpc>
                <a:spcPct val="90000"/>
              </a:lnSpc>
            </a:pPr>
            <a:r>
              <a:rPr lang="en-US" altLang="en-US" sz="2400" b="1">
                <a:solidFill>
                  <a:srgbClr val="FFFF00"/>
                </a:solidFill>
              </a:rPr>
              <a:t>Summer dryness is more prominent in the south.  Mid latitude cyclones bring some precip. to areas more in the north, while the Pacific High supresses precipitation in the south (particularly areas close to the coast).</a:t>
            </a:r>
          </a:p>
          <a:p>
            <a:pPr eaLnBrk="1" hangingPunct="1">
              <a:lnSpc>
                <a:spcPct val="90000"/>
              </a:lnSpc>
            </a:pPr>
            <a:r>
              <a:rPr lang="en-US" altLang="en-US" sz="2400" b="1">
                <a:solidFill>
                  <a:srgbClr val="FFFF00"/>
                </a:solidFill>
              </a:rPr>
              <a:t>Interior areas experience about as much precip. in summer as coastal areas in S. part of region, but summer precip. makes up a larger part of the annual total in interior than coastal areas.</a:t>
            </a:r>
          </a:p>
          <a:p>
            <a:pPr eaLnBrk="1" hangingPunct="1">
              <a:lnSpc>
                <a:spcPct val="90000"/>
              </a:lnSpc>
            </a:pPr>
            <a:endParaRPr lang="en-US" altLang="en-US" sz="2400" b="1">
              <a:solidFill>
                <a:srgbClr val="FFFF00"/>
              </a:solidFill>
            </a:endParaRPr>
          </a:p>
          <a:p>
            <a:pPr eaLnBrk="1" hangingPunct="1">
              <a:lnSpc>
                <a:spcPct val="90000"/>
              </a:lnSpc>
            </a:pPr>
            <a:r>
              <a:rPr lang="en-US" altLang="en-US" sz="2400">
                <a:solidFill>
                  <a:srgbClr val="FFFF00"/>
                </a:solidFill>
              </a:rPr>
              <a:t>See precipitation graph handouts</a:t>
            </a:r>
          </a:p>
          <a:p>
            <a:pPr eaLnBrk="1" hangingPunct="1">
              <a:lnSpc>
                <a:spcPct val="90000"/>
              </a:lnSpc>
            </a:pPr>
            <a:endParaRPr lang="en-US" altLang="en-US" sz="2400">
              <a:solidFill>
                <a:srgbClr val="FFFF00"/>
              </a:solidFill>
            </a:endParaRPr>
          </a:p>
          <a:p>
            <a:pPr eaLnBrk="1" hangingPunct="1">
              <a:lnSpc>
                <a:spcPct val="90000"/>
              </a:lnSpc>
            </a:pPr>
            <a:endParaRPr lang="en-US" altLang="en-US" sz="2400"/>
          </a:p>
          <a:p>
            <a:pPr eaLnBrk="1" hangingPunct="1">
              <a:lnSpc>
                <a:spcPct val="90000"/>
              </a:lnSpc>
            </a:pPr>
            <a:endParaRPr lang="en-US" altLang="en-US" sz="2400"/>
          </a:p>
        </p:txBody>
      </p:sp>
      <p:pic>
        <p:nvPicPr>
          <p:cNvPr id="3" name="Video 2">
            <a:hlinkClick r:id="" action="ppaction://media"/>
            <a:extLst>
              <a:ext uri="{FF2B5EF4-FFF2-40B4-BE49-F238E27FC236}">
                <a16:creationId xmlns:a16="http://schemas.microsoft.com/office/drawing/2014/main" id="{ED08FDA5-3039-4974-9B37-8F9D0E813AB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0598"/>
    </mc:Choice>
    <mc:Fallback>
      <p:transition spd="slow" advTm="14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60264F8-2157-476D-9FF9-E5C8663255D7}"/>
              </a:ext>
            </a:extLst>
          </p:cNvPr>
          <p:cNvSpPr>
            <a:spLocks noGrp="1" noChangeArrowheads="1"/>
          </p:cNvSpPr>
          <p:nvPr>
            <p:ph type="title"/>
          </p:nvPr>
        </p:nvSpPr>
        <p:spPr/>
        <p:txBody>
          <a:bodyPr/>
          <a:lstStyle/>
          <a:p>
            <a:r>
              <a:rPr lang="en-US" altLang="en-US" sz="3600"/>
              <a:t>The westside transition from drier to wetter summers going north</a:t>
            </a:r>
            <a:r>
              <a:rPr lang="en-US" altLang="en-US"/>
              <a:t>…</a:t>
            </a:r>
          </a:p>
        </p:txBody>
      </p:sp>
      <p:sp>
        <p:nvSpPr>
          <p:cNvPr id="11267" name="Content Placeholder 2">
            <a:extLst>
              <a:ext uri="{FF2B5EF4-FFF2-40B4-BE49-F238E27FC236}">
                <a16:creationId xmlns:a16="http://schemas.microsoft.com/office/drawing/2014/main" id="{91C4E91F-6219-4E72-B6DB-5B75BE29E206}"/>
              </a:ext>
            </a:extLst>
          </p:cNvPr>
          <p:cNvSpPr>
            <a:spLocks noGrp="1" noChangeArrowheads="1"/>
          </p:cNvSpPr>
          <p:nvPr>
            <p:ph idx="1"/>
          </p:nvPr>
        </p:nvSpPr>
        <p:spPr/>
        <p:txBody>
          <a:bodyPr/>
          <a:lstStyle/>
          <a:p>
            <a:r>
              <a:rPr lang="en-US" altLang="en-US" sz="2400"/>
              <a:t>The next set of graphs shows the transition between dry summers in N. CA to less dry coastal summers going north through OR, WA, BC, and then Juneau AK.</a:t>
            </a:r>
          </a:p>
          <a:p>
            <a:r>
              <a:rPr lang="en-US" altLang="en-US" sz="2400"/>
              <a:t>Start in first column and go down, this is northern CA to Central OR,</a:t>
            </a:r>
          </a:p>
          <a:p>
            <a:r>
              <a:rPr lang="en-US" altLang="en-US" sz="2400"/>
              <a:t>the second column, is northern OR coast through to northern WA coast,</a:t>
            </a:r>
          </a:p>
          <a:p>
            <a:r>
              <a:rPr lang="en-US" altLang="en-US" sz="2400"/>
              <a:t>and the third column is BC to Juneau, AK.   The Tofino BC graph could not be put in the format of the others.</a:t>
            </a:r>
          </a:p>
          <a:p>
            <a:r>
              <a:rPr lang="en-US" altLang="en-US" sz="2400"/>
              <a:t>Also apparent is the emergence of a November peak from northern OR through northern WA</a:t>
            </a:r>
          </a:p>
        </p:txBody>
      </p:sp>
      <p:pic>
        <p:nvPicPr>
          <p:cNvPr id="2" name="Video 1">
            <a:hlinkClick r:id="" action="ppaction://media"/>
            <a:extLst>
              <a:ext uri="{FF2B5EF4-FFF2-40B4-BE49-F238E27FC236}">
                <a16:creationId xmlns:a16="http://schemas.microsoft.com/office/drawing/2014/main" id="{445A5D7F-E1B1-4F56-A810-0329EEE2C77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2264"/>
    </mc:Choice>
    <mc:Fallback>
      <p:transition spd="slow" advTm="5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8|21.4"/>
</p:tagLst>
</file>

<file path=ppt/tags/tag10.xml><?xml version="1.0" encoding="utf-8"?>
<p:tagLst xmlns:a="http://schemas.openxmlformats.org/drawingml/2006/main" xmlns:r="http://schemas.openxmlformats.org/officeDocument/2006/relationships" xmlns:p="http://schemas.openxmlformats.org/presentationml/2006/main">
  <p:tag name="TIMING" val="|6.3|6.3"/>
</p:tagLst>
</file>

<file path=ppt/tags/tag2.xml><?xml version="1.0" encoding="utf-8"?>
<p:tagLst xmlns:a="http://schemas.openxmlformats.org/drawingml/2006/main" xmlns:r="http://schemas.openxmlformats.org/officeDocument/2006/relationships" xmlns:p="http://schemas.openxmlformats.org/presentationml/2006/main">
  <p:tag name="TIMING" val="|14.3|16.1|55.6|40.1|42.2"/>
</p:tagLst>
</file>

<file path=ppt/tags/tag3.xml><?xml version="1.0" encoding="utf-8"?>
<p:tagLst xmlns:a="http://schemas.openxmlformats.org/drawingml/2006/main" xmlns:r="http://schemas.openxmlformats.org/officeDocument/2006/relationships" xmlns:p="http://schemas.openxmlformats.org/presentationml/2006/main">
  <p:tag name="TIMING" val="|5.8|17|43.3|38.3|17.6|24.5|10.7"/>
</p:tagLst>
</file>

<file path=ppt/tags/tag4.xml><?xml version="1.0" encoding="utf-8"?>
<p:tagLst xmlns:a="http://schemas.openxmlformats.org/drawingml/2006/main" xmlns:r="http://schemas.openxmlformats.org/officeDocument/2006/relationships" xmlns:p="http://schemas.openxmlformats.org/presentationml/2006/main">
  <p:tag name="TIMING" val="|2.8|17.8|23.6"/>
</p:tagLst>
</file>

<file path=ppt/tags/tag5.xml><?xml version="1.0" encoding="utf-8"?>
<p:tagLst xmlns:a="http://schemas.openxmlformats.org/drawingml/2006/main" xmlns:r="http://schemas.openxmlformats.org/officeDocument/2006/relationships" xmlns:p="http://schemas.openxmlformats.org/presentationml/2006/main">
  <p:tag name="TIMING" val="|1.2|60.4|292.2"/>
</p:tagLst>
</file>

<file path=ppt/tags/tag6.xml><?xml version="1.0" encoding="utf-8"?>
<p:tagLst xmlns:a="http://schemas.openxmlformats.org/drawingml/2006/main" xmlns:r="http://schemas.openxmlformats.org/officeDocument/2006/relationships" xmlns:p="http://schemas.openxmlformats.org/presentationml/2006/main">
  <p:tag name="TIMING" val="|19.9|35.1|44|26.7"/>
</p:tagLst>
</file>

<file path=ppt/tags/tag7.xml><?xml version="1.0" encoding="utf-8"?>
<p:tagLst xmlns:a="http://schemas.openxmlformats.org/drawingml/2006/main" xmlns:r="http://schemas.openxmlformats.org/officeDocument/2006/relationships" xmlns:p="http://schemas.openxmlformats.org/presentationml/2006/main">
  <p:tag name="TIMING" val="|6.8|15.3|4.5|5.3|8.8"/>
</p:tagLst>
</file>

<file path=ppt/tags/tag8.xml><?xml version="1.0" encoding="utf-8"?>
<p:tagLst xmlns:a="http://schemas.openxmlformats.org/drawingml/2006/main" xmlns:r="http://schemas.openxmlformats.org/officeDocument/2006/relationships" xmlns:p="http://schemas.openxmlformats.org/presentationml/2006/main">
  <p:tag name="TIMING" val="|1.7|0.7|0.4|0.2|0.2"/>
</p:tagLst>
</file>

<file path=ppt/tags/tag9.xml><?xml version="1.0" encoding="utf-8"?>
<p:tagLst xmlns:a="http://schemas.openxmlformats.org/drawingml/2006/main" xmlns:r="http://schemas.openxmlformats.org/officeDocument/2006/relationships" xmlns:p="http://schemas.openxmlformats.org/presentationml/2006/main">
  <p:tag name="TIMING" val="|44.3|9.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1573</TotalTime>
  <Words>915</Words>
  <Application>Microsoft Office PowerPoint</Application>
  <PresentationFormat>On-screen Show (4:3)</PresentationFormat>
  <Paragraphs>72</Paragraphs>
  <Slides>16</Slides>
  <Notes>2</Notes>
  <HiddenSlides>0</HiddenSlides>
  <MMClips>16</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9" baseType="lpstr">
      <vt:lpstr>Arial</vt:lpstr>
      <vt:lpstr>Default Design</vt:lpstr>
      <vt:lpstr>Microsoft Excel Chart</vt:lpstr>
      <vt:lpstr>CLIMATES OF THE PACIFIC NORTHWEST (mouse over box in lower right for audio access.  All slides have audio) </vt:lpstr>
      <vt:lpstr>Is there something that all Pacific Northwest climates have in common?</vt:lpstr>
      <vt:lpstr>General PNW Climate Controls</vt:lpstr>
      <vt:lpstr>PowerPoint Presentation</vt:lpstr>
      <vt:lpstr>Climatic Elements</vt:lpstr>
      <vt:lpstr>PNW Temp (con’t.)</vt:lpstr>
      <vt:lpstr>PNW Precipitation</vt:lpstr>
      <vt:lpstr>PNW Precipitation (cont)</vt:lpstr>
      <vt:lpstr>The westside transition from drier to wetter summers going north…</vt:lpstr>
      <vt:lpstr>PowerPoint Presentation</vt:lpstr>
      <vt:lpstr>Precipitation Seasonality East of Cascades (ignore the audio part about misplaced Missoula slide, its now there)</vt:lpstr>
      <vt:lpstr>Summary: The west side winter wet summer dry pattern holds up well from N. CA past Vancouver Island, but not to Juneau</vt:lpstr>
      <vt:lpstr>Juneau, AK in September, near the rainiest time of year (October: 8.3”)</vt:lpstr>
      <vt:lpstr>PowerPoint Presentation</vt:lpstr>
      <vt:lpstr>Mesoscale Circulations &amp; Climates</vt:lpstr>
      <vt:lpstr>PowerPoint Presentation</vt:lpstr>
    </vt:vector>
  </TitlesOfParts>
  <Company>Westtern Oregon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Western Oregon University</dc:creator>
  <cp:lastModifiedBy>Mike McGlade</cp:lastModifiedBy>
  <cp:revision>73</cp:revision>
  <dcterms:created xsi:type="dcterms:W3CDTF">2003-10-06T23:52:48Z</dcterms:created>
  <dcterms:modified xsi:type="dcterms:W3CDTF">2020-10-04T01:00:39Z</dcterms:modified>
</cp:coreProperties>
</file>